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7" r:id="rId1"/>
    <p:sldMasterId id="2147483779" r:id="rId2"/>
  </p:sldMasterIdLst>
  <p:sldIdLst>
    <p:sldId id="256" r:id="rId3"/>
    <p:sldId id="257" r:id="rId4"/>
    <p:sldId id="318" r:id="rId5"/>
    <p:sldId id="258" r:id="rId6"/>
    <p:sldId id="262" r:id="rId7"/>
    <p:sldId id="319" r:id="rId8"/>
    <p:sldId id="272" r:id="rId9"/>
    <p:sldId id="274" r:id="rId10"/>
    <p:sldId id="277" r:id="rId11"/>
    <p:sldId id="300" r:id="rId12"/>
    <p:sldId id="280" r:id="rId13"/>
    <p:sldId id="323" r:id="rId14"/>
    <p:sldId id="322" r:id="rId15"/>
    <p:sldId id="320" r:id="rId16"/>
    <p:sldId id="304" r:id="rId17"/>
    <p:sldId id="282" r:id="rId18"/>
    <p:sldId id="305" r:id="rId19"/>
    <p:sldId id="321" r:id="rId20"/>
    <p:sldId id="299" r:id="rId21"/>
    <p:sldId id="284" r:id="rId22"/>
    <p:sldId id="306" r:id="rId23"/>
    <p:sldId id="287" r:id="rId24"/>
    <p:sldId id="289" r:id="rId25"/>
    <p:sldId id="290" r:id="rId26"/>
    <p:sldId id="312" r:id="rId27"/>
    <p:sldId id="308" r:id="rId28"/>
    <p:sldId id="309" r:id="rId29"/>
    <p:sldId id="310" r:id="rId30"/>
    <p:sldId id="311" r:id="rId31"/>
    <p:sldId id="307" r:id="rId32"/>
    <p:sldId id="293" r:id="rId33"/>
    <p:sldId id="295" r:id="rId34"/>
    <p:sldId id="296" r:id="rId35"/>
    <p:sldId id="315" r:id="rId36"/>
    <p:sldId id="313" r:id="rId37"/>
    <p:sldId id="317" r:id="rId38"/>
    <p:sldId id="324" r:id="rId39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2A3C"/>
    <a:srgbClr val="DEC8EE"/>
    <a:srgbClr val="FF99CC"/>
    <a:srgbClr val="FFCCFF"/>
    <a:srgbClr val="FFE1FF"/>
    <a:srgbClr val="DC1E30"/>
    <a:srgbClr val="FFF3FF"/>
    <a:srgbClr val="A86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C13B-1AF4-4C9D-B948-03219560A769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BA224-8A46-4195-A9AE-194929E3DA2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6D69-133B-42E7-8A7E-3591468791A4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64C3-D6AC-4F86-BA29-805B07362EF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7C068-F0E4-451F-ADFD-F795AEA6B3F7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E64B7-D815-4901-8F80-BC8695BA2C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BE8F2-3C14-4C3D-88E4-2D74AB7474AD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92C85-5612-49FA-8B24-BED3908B074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1C15B-3EB1-41A8-B486-0F66E8A78A65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DD1E-3062-4685-B5D4-87E5632B932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9E295-58F9-47C0-93C0-E402616112D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9DA4F-DEA7-4496-8178-A9F8415FF5E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598E-0835-49EB-8B88-F495ADA8AB9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AFE5F-9FA1-4712-BDD5-082AC2A80E2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E5B96-3A57-45A9-BBD3-6153729817A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4158-661B-450A-B1CA-C3EC329315C1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52532-4BA7-4620-B2D1-F12103C3E3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F7BBD-969A-4ADE-BCD8-5A523CBE5CE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C8B48-1CFB-4F72-B023-EF41E953FA6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2DB3-3329-4839-8A25-293E087C958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B143E-5D48-45CC-8F84-857743AA6C3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EE152-9D25-4284-9638-8E61D84A5BC6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FD04C-039A-4D0A-B83E-F884ECB02B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B270F-FDA2-4218-A505-3C5665541606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2F214-7921-4C93-88C0-0AD9E8BAB27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9F60F-2170-4AA9-BA94-DBA92EFC3458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8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FBF0F-6618-4CF7-A7B6-5891938A043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A451B-5BB3-413C-A45E-901E684752AE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4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F9978-6537-40A6-833E-6F19966566A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E98D9-9B4B-4425-9403-CF83B058187C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3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B3971-78B5-4C14-AC29-74C74872E62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6307A-33B1-4262-884F-FF0E895D537F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9865-0E86-42C5-9FFA-22693FEAC0E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F1D23-93A4-4087-88DE-29977F4146A7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6" name="Marcador de pie de página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ECD10-9FC4-4AAE-BF70-3EE880581A2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A34813-CB4A-4568-829E-1E2DB0F76FE8}" type="datetimeFigureOut">
              <a:rPr lang="en-US"/>
              <a:pPr>
                <a:defRPr/>
              </a:pPr>
              <a:t>1/11/2018</a:t>
            </a:fld>
            <a:endParaRPr lang="en-US" dirty="0"/>
          </a:p>
        </p:txBody>
      </p:sp>
      <p:sp>
        <p:nvSpPr>
          <p:cNvPr id="5" name="Marcador de pie de página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022903-8E78-41BB-A951-390FC3655F9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0" r:id="rId2"/>
    <p:sldLayoutId id="2147483789" r:id="rId3"/>
    <p:sldLayoutId id="2147483788" r:id="rId4"/>
    <p:sldLayoutId id="2147483787" r:id="rId5"/>
    <p:sldLayoutId id="2147483786" r:id="rId6"/>
    <p:sldLayoutId id="2147483785" r:id="rId7"/>
    <p:sldLayoutId id="2147483784" r:id="rId8"/>
    <p:sldLayoutId id="2147483783" r:id="rId9"/>
    <p:sldLayoutId id="2147483782" r:id="rId10"/>
    <p:sldLayoutId id="2147483781" r:id="rId11"/>
    <p:sldLayoutId id="214748378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</a:p>
        </p:txBody>
      </p:sp>
      <p:sp>
        <p:nvSpPr>
          <p:cNvPr id="1433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8989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046C7E-F64D-4ABA-BC29-22B65C2B722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1" r:id="rId2"/>
    <p:sldLayoutId id="2147483800" r:id="rId3"/>
    <p:sldLayoutId id="2147483799" r:id="rId4"/>
    <p:sldLayoutId id="2147483798" r:id="rId5"/>
    <p:sldLayoutId id="2147483797" r:id="rId6"/>
    <p:sldLayoutId id="2147483796" r:id="rId7"/>
    <p:sldLayoutId id="2147483795" r:id="rId8"/>
    <p:sldLayoutId id="2147483794" r:id="rId9"/>
    <p:sldLayoutId id="2147483793" r:id="rId10"/>
    <p:sldLayoutId id="214748379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ítulo 1"/>
          <p:cNvSpPr>
            <a:spLocks noGrp="1"/>
          </p:cNvSpPr>
          <p:nvPr>
            <p:ph type="ctrTitle"/>
          </p:nvPr>
        </p:nvSpPr>
        <p:spPr>
          <a:xfrm>
            <a:off x="974725" y="4697413"/>
            <a:ext cx="9766300" cy="766762"/>
          </a:xfrm>
        </p:spPr>
        <p:txBody>
          <a:bodyPr/>
          <a:lstStyle/>
          <a:p>
            <a:pPr eaLnBrk="1" hangingPunct="1"/>
            <a:r>
              <a:rPr lang="es-ES" sz="4800"/>
              <a:t>Estrés y cáncer: recuperando la salud</a:t>
            </a:r>
          </a:p>
        </p:txBody>
      </p:sp>
      <p:sp>
        <p:nvSpPr>
          <p:cNvPr id="26626" name="Subtítulo 2"/>
          <p:cNvSpPr>
            <a:spLocks noGrp="1"/>
          </p:cNvSpPr>
          <p:nvPr>
            <p:ph type="subTitle" idx="1"/>
          </p:nvPr>
        </p:nvSpPr>
        <p:spPr>
          <a:xfrm>
            <a:off x="1295400" y="5664200"/>
            <a:ext cx="9144000" cy="830263"/>
          </a:xfrm>
        </p:spPr>
        <p:txBody>
          <a:bodyPr/>
          <a:lstStyle/>
          <a:p>
            <a:pPr eaLnBrk="1" hangingPunct="1"/>
            <a:r>
              <a:rPr lang="es-ES"/>
              <a:t>11 de Enero de 2018</a:t>
            </a:r>
          </a:p>
          <a:p>
            <a:pPr eaLnBrk="1" hangingPunct="1"/>
            <a:r>
              <a:rPr lang="es-ES"/>
              <a:t>Dra. Rocío Romero </a:t>
            </a:r>
          </a:p>
        </p:txBody>
      </p:sp>
      <p:pic>
        <p:nvPicPr>
          <p:cNvPr id="26627" name="Imagen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176213"/>
            <a:ext cx="11717337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1"/>
          <p:cNvSpPr>
            <a:spLocks noGrp="1"/>
          </p:cNvSpPr>
          <p:nvPr>
            <p:ph type="title"/>
          </p:nvPr>
        </p:nvSpPr>
        <p:spPr>
          <a:xfrm>
            <a:off x="609600" y="514350"/>
            <a:ext cx="10972800" cy="1143000"/>
          </a:xfrm>
        </p:spPr>
        <p:txBody>
          <a:bodyPr/>
          <a:lstStyle/>
          <a:p>
            <a:pPr algn="l"/>
            <a:r>
              <a:rPr lang="es-ES" b="1"/>
              <a:t>(II) Estrés negativo o distrés</a:t>
            </a:r>
            <a:br>
              <a:rPr lang="es-ES" b="1"/>
            </a:br>
            <a:endParaRPr lang="es-ES" sz="2400" b="1"/>
          </a:p>
        </p:txBody>
      </p:sp>
      <p:sp>
        <p:nvSpPr>
          <p:cNvPr id="40962" name="Marcador de contenido 2"/>
          <p:cNvSpPr>
            <a:spLocks noGrp="1"/>
          </p:cNvSpPr>
          <p:nvPr>
            <p:ph idx="1"/>
          </p:nvPr>
        </p:nvSpPr>
        <p:spPr>
          <a:xfrm>
            <a:off x="609600" y="2625725"/>
            <a:ext cx="10972800" cy="2667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Font typeface="Arial" charset="0"/>
              <a:buNone/>
            </a:pPr>
            <a:endParaRPr lang="es-ES"/>
          </a:p>
          <a:p>
            <a:pPr marL="0" indent="0" algn="ctr">
              <a:lnSpc>
                <a:spcPct val="150000"/>
              </a:lnSpc>
              <a:buFont typeface="Arial" charset="0"/>
              <a:buNone/>
            </a:pPr>
            <a:r>
              <a:rPr lang="es-ES" sz="2800"/>
              <a:t>Se produce cuando la persona </a:t>
            </a:r>
            <a:r>
              <a:rPr lang="es-ES" sz="2800">
                <a:solidFill>
                  <a:srgbClr val="C00000"/>
                </a:solidFill>
              </a:rPr>
              <a:t>valora lo que sucede </a:t>
            </a:r>
            <a:r>
              <a:rPr lang="es-ES" sz="2800"/>
              <a:t>como algo que</a:t>
            </a:r>
            <a:r>
              <a:rPr lang="es-ES" sz="2800">
                <a:solidFill>
                  <a:srgbClr val="C00000"/>
                </a:solidFill>
              </a:rPr>
              <a:t> supera</a:t>
            </a:r>
            <a:r>
              <a:rPr lang="es-ES" sz="2800"/>
              <a:t> los recursos con los que cuenta y pone en peligro su bienestar personal. </a:t>
            </a:r>
          </a:p>
          <a:p>
            <a:pPr marL="0" indent="0">
              <a:buFont typeface="Arial" charset="0"/>
              <a:buNone/>
            </a:pPr>
            <a:endParaRPr lang="es-ES"/>
          </a:p>
          <a:p>
            <a:pPr marL="0" indent="0">
              <a:buFont typeface="Arial" charset="0"/>
              <a:buNone/>
            </a:pPr>
            <a:r>
              <a:rPr lang="es-ES"/>
              <a:t> </a:t>
            </a:r>
          </a:p>
        </p:txBody>
      </p:sp>
      <p:sp>
        <p:nvSpPr>
          <p:cNvPr id="41987" name="Marcador de número de diapositiva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07B69B-1D75-427F-8F02-525D4AD8D9F5}" type="slidenum">
              <a:rPr lang="es-ES" altLang="es-ES" smtClean="0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s-ES" altLang="es-ES">
              <a:cs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>
            <a:extLst/>
          </p:cNvPr>
          <p:cNvSpPr/>
          <p:nvPr/>
        </p:nvSpPr>
        <p:spPr>
          <a:xfrm>
            <a:off x="2009775" y="4895850"/>
            <a:ext cx="1814513" cy="101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Bajo</a:t>
            </a:r>
          </a:p>
        </p:txBody>
      </p:sp>
      <p:sp>
        <p:nvSpPr>
          <p:cNvPr id="5" name="4 Rectángulo redondeado">
            <a:extLst/>
          </p:cNvPr>
          <p:cNvSpPr/>
          <p:nvPr/>
        </p:nvSpPr>
        <p:spPr>
          <a:xfrm>
            <a:off x="4679950" y="3189288"/>
            <a:ext cx="2160588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</a:rPr>
              <a:t>Tolerable</a:t>
            </a:r>
          </a:p>
        </p:txBody>
      </p:sp>
      <p:sp>
        <p:nvSpPr>
          <p:cNvPr id="6" name="5 Rectángulo redondeado">
            <a:extLst/>
          </p:cNvPr>
          <p:cNvSpPr/>
          <p:nvPr/>
        </p:nvSpPr>
        <p:spPr>
          <a:xfrm>
            <a:off x="7818438" y="1004888"/>
            <a:ext cx="2163762" cy="122396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dirty="0">
                <a:solidFill>
                  <a:prstClr val="white"/>
                </a:solidFill>
              </a:rPr>
              <a:t>De riesgo</a:t>
            </a:r>
          </a:p>
        </p:txBody>
      </p:sp>
      <p:sp>
        <p:nvSpPr>
          <p:cNvPr id="7" name="6 CuadroTexto">
            <a:extLst/>
          </p:cNvPr>
          <p:cNvSpPr txBox="1"/>
          <p:nvPr/>
        </p:nvSpPr>
        <p:spPr>
          <a:xfrm>
            <a:off x="1587500" y="781050"/>
            <a:ext cx="4475163" cy="6461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1F497D">
                    <a:lumMod val="50000"/>
                  </a:srgbClr>
                </a:solidFill>
                <a:cs typeface="+mn-cs"/>
              </a:rPr>
              <a:t>Niveles de </a:t>
            </a:r>
            <a:r>
              <a:rPr lang="es-ES" sz="3600" dirty="0" err="1">
                <a:solidFill>
                  <a:srgbClr val="1F497D">
                    <a:lumMod val="50000"/>
                  </a:srgbClr>
                </a:solidFill>
                <a:cs typeface="+mn-cs"/>
              </a:rPr>
              <a:t>distrés</a:t>
            </a:r>
            <a:endParaRPr lang="es-ES" sz="3600" dirty="0">
              <a:solidFill>
                <a:srgbClr val="1F497D">
                  <a:lumMod val="50000"/>
                </a:srgbClr>
              </a:solidFill>
              <a:cs typeface="+mn-cs"/>
            </a:endParaRPr>
          </a:p>
        </p:txBody>
      </p:sp>
      <p:cxnSp>
        <p:nvCxnSpPr>
          <p:cNvPr id="9" name="8 Conector angular">
            <a:extLst/>
          </p:cNvPr>
          <p:cNvCxnSpPr>
            <a:cxnSpLocks/>
          </p:cNvCxnSpPr>
          <p:nvPr/>
        </p:nvCxnSpPr>
        <p:spPr>
          <a:xfrm flipV="1">
            <a:off x="1774825" y="4162425"/>
            <a:ext cx="4784725" cy="174942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>
            <a:extLst/>
          </p:cNvPr>
          <p:cNvCxnSpPr>
            <a:cxnSpLocks/>
          </p:cNvCxnSpPr>
          <p:nvPr/>
        </p:nvCxnSpPr>
        <p:spPr>
          <a:xfrm flipV="1">
            <a:off x="6559550" y="2286000"/>
            <a:ext cx="3422650" cy="1890713"/>
          </a:xfrm>
          <a:prstGeom prst="bentConnector3">
            <a:avLst>
              <a:gd name="adj1" fmla="val 3218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24 CuadroTexto">
            <a:extLst/>
          </p:cNvPr>
          <p:cNvSpPr txBox="1">
            <a:spLocks noChangeArrowheads="1"/>
          </p:cNvSpPr>
          <p:nvPr/>
        </p:nvSpPr>
        <p:spPr bwMode="auto">
          <a:xfrm>
            <a:off x="2262188" y="6010275"/>
            <a:ext cx="2925762" cy="646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dirty="0">
                <a:solidFill>
                  <a:prstClr val="black"/>
                </a:solidFill>
                <a:latin typeface="+mn-lt"/>
                <a:cs typeface="+mn-cs"/>
              </a:rPr>
              <a:t>Poca exigencia, </a:t>
            </a:r>
          </a:p>
          <a:p>
            <a:pPr eaLnBrk="1" hangingPunct="1">
              <a:defRPr/>
            </a:pPr>
            <a:r>
              <a:rPr lang="es-ES" altLang="es-ES" dirty="0">
                <a:solidFill>
                  <a:prstClr val="black"/>
                </a:solidFill>
                <a:latin typeface="+mn-lt"/>
                <a:cs typeface="+mn-cs"/>
              </a:rPr>
              <a:t>contexto desagradable</a:t>
            </a:r>
          </a:p>
        </p:txBody>
      </p:sp>
      <p:sp>
        <p:nvSpPr>
          <p:cNvPr id="19466" name="25 CuadroTexto">
            <a:extLst/>
          </p:cNvPr>
          <p:cNvSpPr txBox="1">
            <a:spLocks noChangeArrowheads="1"/>
          </p:cNvSpPr>
          <p:nvPr/>
        </p:nvSpPr>
        <p:spPr bwMode="auto">
          <a:xfrm>
            <a:off x="4689475" y="4251325"/>
            <a:ext cx="2151063" cy="9223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dirty="0">
                <a:solidFill>
                  <a:prstClr val="black"/>
                </a:solidFill>
                <a:latin typeface="+mn-lt"/>
                <a:cs typeface="+mn-cs"/>
              </a:rPr>
              <a:t>Tareas que no superan nuestra capacidad</a:t>
            </a:r>
          </a:p>
        </p:txBody>
      </p:sp>
      <p:sp>
        <p:nvSpPr>
          <p:cNvPr id="19467" name="26 CuadroTexto">
            <a:extLst/>
          </p:cNvPr>
          <p:cNvSpPr txBox="1">
            <a:spLocks noChangeArrowheads="1"/>
          </p:cNvSpPr>
          <p:nvPr/>
        </p:nvSpPr>
        <p:spPr bwMode="auto">
          <a:xfrm>
            <a:off x="8270875" y="2543175"/>
            <a:ext cx="2652713" cy="954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ES" alt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Light" panose="020E0507020206020404" pitchFamily="34" charset="0"/>
                <a:cs typeface="+mn-cs"/>
              </a:rPr>
              <a:t>Agotamiento</a:t>
            </a:r>
          </a:p>
          <a:p>
            <a:pPr eaLnBrk="1" hangingPunct="1">
              <a:defRPr/>
            </a:pPr>
            <a:r>
              <a:rPr lang="es-ES" altLang="es-E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opperplate Gothic Light" panose="020E0507020206020404" pitchFamily="34" charset="0"/>
                <a:cs typeface="+mn-cs"/>
              </a:rPr>
              <a:t>Enfermedad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>
            <a:extLst/>
          </p:cNvPr>
          <p:cNvSpPr/>
          <p:nvPr/>
        </p:nvSpPr>
        <p:spPr>
          <a:xfrm>
            <a:off x="377825" y="2279650"/>
            <a:ext cx="2008188" cy="15335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/>
              <a:t>Amenaza</a:t>
            </a:r>
          </a:p>
          <a:p>
            <a:pPr algn="ctr">
              <a:defRPr/>
            </a:pPr>
            <a:r>
              <a:rPr lang="es-ES" sz="2000" dirty="0"/>
              <a:t>Externa</a:t>
            </a:r>
          </a:p>
        </p:txBody>
      </p:sp>
      <p:sp>
        <p:nvSpPr>
          <p:cNvPr id="6" name="Elipse 5">
            <a:extLst/>
          </p:cNvPr>
          <p:cNvSpPr/>
          <p:nvPr/>
        </p:nvSpPr>
        <p:spPr>
          <a:xfrm>
            <a:off x="4364038" y="2411413"/>
            <a:ext cx="2008187" cy="1244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/>
              <a:t>Adrenalina</a:t>
            </a:r>
          </a:p>
        </p:txBody>
      </p:sp>
      <p:sp>
        <p:nvSpPr>
          <p:cNvPr id="7" name="Elipse 6">
            <a:extLst/>
          </p:cNvPr>
          <p:cNvSpPr/>
          <p:nvPr/>
        </p:nvSpPr>
        <p:spPr>
          <a:xfrm>
            <a:off x="8520113" y="1863725"/>
            <a:ext cx="3022600" cy="229235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sz="2000" dirty="0"/>
              <a:t>CORTISOL</a:t>
            </a:r>
          </a:p>
          <a:p>
            <a:pPr algn="ctr">
              <a:defRPr/>
            </a:pPr>
            <a:r>
              <a:rPr lang="es-ES" dirty="0">
                <a:solidFill>
                  <a:schemeClr val="tx1"/>
                </a:solidFill>
              </a:rPr>
              <a:t>Hormona del estrés</a:t>
            </a:r>
          </a:p>
        </p:txBody>
      </p:sp>
      <p:sp>
        <p:nvSpPr>
          <p:cNvPr id="8" name="Elipse 7">
            <a:extLst/>
          </p:cNvPr>
          <p:cNvSpPr/>
          <p:nvPr/>
        </p:nvSpPr>
        <p:spPr>
          <a:xfrm>
            <a:off x="4822825" y="4602163"/>
            <a:ext cx="2490788" cy="19843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Aumento de azúcar en sangre  y presión sanguínea </a:t>
            </a:r>
          </a:p>
        </p:txBody>
      </p:sp>
      <p:sp>
        <p:nvSpPr>
          <p:cNvPr id="10" name="Flecha: a la derecha 9">
            <a:extLst/>
          </p:cNvPr>
          <p:cNvSpPr/>
          <p:nvPr/>
        </p:nvSpPr>
        <p:spPr>
          <a:xfrm>
            <a:off x="2744788" y="2871788"/>
            <a:ext cx="1081087" cy="48577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894" name="CuadroTexto 10"/>
          <p:cNvSpPr txBox="1">
            <a:spLocks noChangeArrowheads="1"/>
          </p:cNvSpPr>
          <p:nvPr/>
        </p:nvSpPr>
        <p:spPr bwMode="auto">
          <a:xfrm>
            <a:off x="3008313" y="2598738"/>
            <a:ext cx="504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SN</a:t>
            </a:r>
          </a:p>
        </p:txBody>
      </p:sp>
      <p:sp>
        <p:nvSpPr>
          <p:cNvPr id="12" name="Flecha: a la derecha 11">
            <a:extLst/>
          </p:cNvPr>
          <p:cNvSpPr/>
          <p:nvPr/>
        </p:nvSpPr>
        <p:spPr>
          <a:xfrm>
            <a:off x="6834188" y="2730500"/>
            <a:ext cx="1025525" cy="48418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896" name="CuadroTexto 12"/>
          <p:cNvSpPr txBox="1">
            <a:spLocks noChangeArrowheads="1"/>
          </p:cNvSpPr>
          <p:nvPr/>
        </p:nvSpPr>
        <p:spPr bwMode="auto">
          <a:xfrm>
            <a:off x="7680325" y="809625"/>
            <a:ext cx="1350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/>
              <a:t>Hipotálamo</a:t>
            </a:r>
          </a:p>
        </p:txBody>
      </p:sp>
      <p:sp>
        <p:nvSpPr>
          <p:cNvPr id="14" name="Flecha: a la derecha 13">
            <a:extLst/>
          </p:cNvPr>
          <p:cNvSpPr/>
          <p:nvPr/>
        </p:nvSpPr>
        <p:spPr>
          <a:xfrm rot="8314674">
            <a:off x="7686675" y="4903788"/>
            <a:ext cx="1668463" cy="484187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898" name="CuadroTexto 14"/>
          <p:cNvSpPr txBox="1">
            <a:spLocks noChangeArrowheads="1"/>
          </p:cNvSpPr>
          <p:nvPr/>
        </p:nvSpPr>
        <p:spPr bwMode="auto">
          <a:xfrm>
            <a:off x="9213850" y="4921250"/>
            <a:ext cx="2189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Entran en el  torrente sanguíneo</a:t>
            </a:r>
          </a:p>
        </p:txBody>
      </p:sp>
      <p:sp>
        <p:nvSpPr>
          <p:cNvPr id="16" name="Flecha: a la derecha 15">
            <a:extLst/>
          </p:cNvPr>
          <p:cNvSpPr/>
          <p:nvPr/>
        </p:nvSpPr>
        <p:spPr>
          <a:xfrm rot="10800000">
            <a:off x="3538538" y="5441950"/>
            <a:ext cx="977900" cy="48418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7" name="CuadroTexto 16">
            <a:extLst/>
          </p:cNvPr>
          <p:cNvSpPr txBox="1"/>
          <p:nvPr/>
        </p:nvSpPr>
        <p:spPr>
          <a:xfrm>
            <a:off x="904875" y="4797425"/>
            <a:ext cx="230346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3200" b="1" dirty="0">
                <a:latin typeface="+mn-lt"/>
              </a:rPr>
              <a:t>APARECEN  SÍNTOMAS</a:t>
            </a:r>
          </a:p>
          <a:p>
            <a:pPr algn="ctr">
              <a:defRPr/>
            </a:pPr>
            <a:r>
              <a:rPr lang="es-ES" sz="3200" b="1" dirty="0">
                <a:latin typeface="+mn-lt"/>
              </a:rPr>
              <a:t>FÍSICOS</a:t>
            </a:r>
          </a:p>
        </p:txBody>
      </p:sp>
      <p:sp>
        <p:nvSpPr>
          <p:cNvPr id="18" name="Rectángulo: esquinas redondeadas 17">
            <a:extLst/>
          </p:cNvPr>
          <p:cNvSpPr/>
          <p:nvPr/>
        </p:nvSpPr>
        <p:spPr>
          <a:xfrm>
            <a:off x="2411413" y="244475"/>
            <a:ext cx="76200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/>
              <a:t>Estrés y Enfermedad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contenido 2"/>
          <p:cNvSpPr>
            <a:spLocks noGrp="1"/>
          </p:cNvSpPr>
          <p:nvPr>
            <p:ph sz="half" idx="1"/>
          </p:nvPr>
        </p:nvSpPr>
        <p:spPr>
          <a:xfrm>
            <a:off x="542925" y="1643063"/>
            <a:ext cx="5168900" cy="4440237"/>
          </a:xfrm>
        </p:spPr>
        <p:txBody>
          <a:bodyPr/>
          <a:lstStyle/>
          <a:p>
            <a:pPr marL="0" indent="0" algn="ctr" eaLnBrk="1" hangingPunct="1">
              <a:lnSpc>
                <a:spcPct val="200000"/>
              </a:lnSpc>
              <a:buFont typeface="Arial" charset="0"/>
              <a:buNone/>
            </a:pPr>
            <a:r>
              <a:rPr lang="es-ES" sz="2400"/>
              <a:t>Cómo evalúas la situación estresante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endParaRPr lang="es-ES" sz="2400"/>
          </a:p>
          <a:p>
            <a:pPr marL="0" indent="0" algn="ctr" eaLnBrk="1" hangingPunct="1">
              <a:lnSpc>
                <a:spcPct val="200000"/>
              </a:lnSpc>
              <a:buFont typeface="Arial" charset="0"/>
              <a:buNone/>
            </a:pPr>
            <a:r>
              <a:rPr lang="es-ES" sz="2400"/>
              <a:t>Cómo reaccionas ante la situación</a:t>
            </a:r>
          </a:p>
          <a:p>
            <a:pPr marL="0" indent="0" eaLnBrk="1" hangingPunct="1">
              <a:lnSpc>
                <a:spcPct val="200000"/>
              </a:lnSpc>
              <a:buFont typeface="Arial" charset="0"/>
              <a:buNone/>
            </a:pPr>
            <a:endParaRPr lang="es-ES" sz="2400"/>
          </a:p>
          <a:p>
            <a:pPr marL="0" indent="0" algn="ctr" eaLnBrk="1" hangingPunct="1">
              <a:lnSpc>
                <a:spcPct val="200000"/>
              </a:lnSpc>
              <a:buFont typeface="Arial" charset="0"/>
              <a:buNone/>
            </a:pPr>
            <a:r>
              <a:rPr lang="es-ES" sz="2400"/>
              <a:t>Qué haces (Afrontamiento)</a:t>
            </a:r>
          </a:p>
        </p:txBody>
      </p:sp>
      <p:sp>
        <p:nvSpPr>
          <p:cNvPr id="9" name="Rectángulo: esquinas redondeadas 8">
            <a:extLst/>
          </p:cNvPr>
          <p:cNvSpPr/>
          <p:nvPr/>
        </p:nvSpPr>
        <p:spPr>
          <a:xfrm>
            <a:off x="2451100" y="357188"/>
            <a:ext cx="76200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prstClr val="black"/>
                </a:solidFill>
              </a:rPr>
              <a:t>Estrés y Enfermedad</a:t>
            </a:r>
          </a:p>
        </p:txBody>
      </p:sp>
      <p:sp>
        <p:nvSpPr>
          <p:cNvPr id="5" name="Elipse 4">
            <a:extLst/>
          </p:cNvPr>
          <p:cNvSpPr/>
          <p:nvPr/>
        </p:nvSpPr>
        <p:spPr>
          <a:xfrm>
            <a:off x="6096000" y="1457325"/>
            <a:ext cx="5845175" cy="5235575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s-ES" sz="2000">
              <a:solidFill>
                <a:schemeClr val="bg1"/>
              </a:solidFill>
              <a:cs typeface="Arial" charset="0"/>
            </a:endParaRPr>
          </a:p>
          <a:p>
            <a:pPr algn="ctr"/>
            <a:endParaRPr lang="es-ES" sz="2000">
              <a:solidFill>
                <a:schemeClr val="bg1"/>
              </a:solidFill>
              <a:cs typeface="Arial" charset="0"/>
            </a:endParaRPr>
          </a:p>
          <a:p>
            <a:pPr algn="ctr"/>
            <a:endParaRPr lang="es-ES" sz="200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s-ES" b="1">
                <a:solidFill>
                  <a:schemeClr val="bg1"/>
                </a:solidFill>
                <a:latin typeface="Arial" charset="0"/>
                <a:cs typeface="Arial" charset="0"/>
              </a:rPr>
              <a:t>DEBILITA EL SISTEMA INMUNE</a:t>
            </a:r>
            <a:endParaRPr lang="es-ES" sz="2000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s-ES" sz="2000">
                <a:solidFill>
                  <a:schemeClr val="bg1"/>
                </a:solidFill>
                <a:cs typeface="Arial" charset="0"/>
              </a:rPr>
              <a:t>El incremento de los niveles de azúcar genera antojos poco saludables</a:t>
            </a:r>
          </a:p>
          <a:p>
            <a:pPr algn="ctr"/>
            <a:r>
              <a:rPr lang="es-ES" sz="2000">
                <a:solidFill>
                  <a:schemeClr val="bg1"/>
                </a:solidFill>
                <a:cs typeface="Arial" charset="0"/>
              </a:rPr>
              <a:t>Se almacena más grasa  </a:t>
            </a:r>
          </a:p>
          <a:p>
            <a:pPr algn="ctr"/>
            <a:r>
              <a:rPr lang="es-ES" sz="2000">
                <a:solidFill>
                  <a:schemeClr val="bg1"/>
                </a:solidFill>
                <a:cs typeface="Arial" charset="0"/>
              </a:rPr>
              <a:t>Problemas de descanso</a:t>
            </a:r>
          </a:p>
          <a:p>
            <a:pPr algn="ctr"/>
            <a:r>
              <a:rPr lang="es-ES" sz="2000">
                <a:solidFill>
                  <a:schemeClr val="bg1"/>
                </a:solidFill>
                <a:cs typeface="Arial" charset="0"/>
              </a:rPr>
              <a:t>Dolores de cabeza</a:t>
            </a:r>
          </a:p>
          <a:p>
            <a:pPr algn="ctr"/>
            <a:r>
              <a:rPr lang="es-ES" sz="2000">
                <a:solidFill>
                  <a:schemeClr val="bg1"/>
                </a:solidFill>
                <a:cs typeface="Arial" charset="0"/>
              </a:rPr>
              <a:t>Problemas de digestión</a:t>
            </a:r>
          </a:p>
          <a:p>
            <a:pPr algn="ctr"/>
            <a:r>
              <a:rPr lang="es-ES" sz="2000">
                <a:solidFill>
                  <a:schemeClr val="bg1"/>
                </a:solidFill>
                <a:cs typeface="Arial" charset="0"/>
              </a:rPr>
              <a:t>Envejecimiento prematuro</a:t>
            </a:r>
          </a:p>
          <a:p>
            <a:pPr algn="ctr"/>
            <a:r>
              <a:rPr lang="es-ES" sz="2000">
                <a:solidFill>
                  <a:schemeClr val="bg1"/>
                </a:solidFill>
                <a:cs typeface="Arial" charset="0"/>
              </a:rPr>
              <a:t>Pérdida del pelo</a:t>
            </a:r>
          </a:p>
          <a:p>
            <a:pPr algn="ctr"/>
            <a:r>
              <a:rPr lang="es-ES" sz="2000">
                <a:solidFill>
                  <a:schemeClr val="bg1"/>
                </a:solidFill>
                <a:cs typeface="Arial" charset="0"/>
              </a:rPr>
              <a:t>Cambios de humor</a:t>
            </a:r>
          </a:p>
          <a:p>
            <a:pPr algn="ctr"/>
            <a:r>
              <a:rPr lang="es-ES" sz="2000">
                <a:solidFill>
                  <a:schemeClr val="bg1"/>
                </a:solidFill>
                <a:cs typeface="Arial" charset="0"/>
              </a:rPr>
              <a:t>Falta de energía</a:t>
            </a:r>
          </a:p>
          <a:p>
            <a:pPr algn="ctr"/>
            <a:r>
              <a:rPr lang="es-ES" sz="2000">
                <a:solidFill>
                  <a:schemeClr val="bg1"/>
                </a:solidFill>
                <a:cs typeface="Arial" charset="0"/>
              </a:rPr>
              <a:t>Ansiedad</a:t>
            </a:r>
          </a:p>
          <a:p>
            <a:pPr algn="ctr"/>
            <a:endParaRPr lang="es-ES" sz="2000" b="1">
              <a:solidFill>
                <a:schemeClr val="bg1"/>
              </a:solidFill>
              <a:cs typeface="Arial" charset="0"/>
            </a:endParaRPr>
          </a:p>
          <a:p>
            <a:pPr algn="ctr"/>
            <a:endParaRPr lang="es-ES" sz="20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" name="Flecha: hacia abajo 1">
            <a:extLst/>
          </p:cNvPr>
          <p:cNvSpPr/>
          <p:nvPr/>
        </p:nvSpPr>
        <p:spPr>
          <a:xfrm>
            <a:off x="2643188" y="2898775"/>
            <a:ext cx="484187" cy="53022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7" name="Flecha: hacia abajo 6">
            <a:extLst/>
          </p:cNvPr>
          <p:cNvSpPr/>
          <p:nvPr/>
        </p:nvSpPr>
        <p:spPr>
          <a:xfrm>
            <a:off x="2643188" y="4684713"/>
            <a:ext cx="484187" cy="53022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-1922463" y="3563938"/>
            <a:ext cx="14785976" cy="1209675"/>
          </a:xfrm>
          <a:solidFill>
            <a:srgbClr val="FF99CC"/>
          </a:solidFill>
        </p:spPr>
        <p:txBody>
          <a:bodyPr anchor="ctr"/>
          <a:lstStyle/>
          <a:p>
            <a:pPr eaLnBrk="1" hangingPunct="1"/>
            <a:r>
              <a:rPr lang="es-ES" sz="4400" b="1"/>
              <a:t>			</a:t>
            </a:r>
            <a:r>
              <a:rPr lang="es-ES" sz="4400" b="1">
                <a:solidFill>
                  <a:srgbClr val="000000"/>
                </a:solidFill>
              </a:rPr>
              <a:t> </a:t>
            </a:r>
            <a:r>
              <a:rPr lang="es-ES" sz="3600" b="1">
                <a:solidFill>
                  <a:srgbClr val="000000"/>
                </a:solidFill>
              </a:rPr>
              <a:t>3. Propuesta integral de recuperación del cáncer</a:t>
            </a:r>
            <a:endParaRPr lang="es-ES"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uadroTexto 3"/>
          <p:cNvSpPr txBox="1">
            <a:spLocks noChangeArrowheads="1"/>
          </p:cNvSpPr>
          <p:nvPr/>
        </p:nvSpPr>
        <p:spPr bwMode="auto">
          <a:xfrm flipH="1">
            <a:off x="4876800" y="415925"/>
            <a:ext cx="5873750" cy="4619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Experiencias en infancia: decisión personal</a:t>
            </a:r>
          </a:p>
        </p:txBody>
      </p:sp>
      <p:sp>
        <p:nvSpPr>
          <p:cNvPr id="40962" name="CuadroTexto 4"/>
          <p:cNvSpPr txBox="1">
            <a:spLocks noChangeArrowheads="1"/>
          </p:cNvSpPr>
          <p:nvPr/>
        </p:nvSpPr>
        <p:spPr bwMode="auto">
          <a:xfrm flipH="1">
            <a:off x="5749925" y="1822450"/>
            <a:ext cx="3800475" cy="46037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Calibri" pitchFamily="34" charset="0"/>
              </a:rPr>
              <a:t>Acontecimientos estresantes </a:t>
            </a:r>
          </a:p>
        </p:txBody>
      </p:sp>
      <p:sp>
        <p:nvSpPr>
          <p:cNvPr id="40963" name="CuadroTexto 5"/>
          <p:cNvSpPr txBox="1">
            <a:spLocks noChangeArrowheads="1"/>
          </p:cNvSpPr>
          <p:nvPr/>
        </p:nvSpPr>
        <p:spPr bwMode="auto">
          <a:xfrm>
            <a:off x="5889625" y="3154363"/>
            <a:ext cx="3082925" cy="4619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Dificultad, problema </a:t>
            </a:r>
          </a:p>
        </p:txBody>
      </p:sp>
      <p:sp>
        <p:nvSpPr>
          <p:cNvPr id="40964" name="CuadroTexto 6"/>
          <p:cNvSpPr txBox="1">
            <a:spLocks noChangeArrowheads="1"/>
          </p:cNvSpPr>
          <p:nvPr/>
        </p:nvSpPr>
        <p:spPr bwMode="auto">
          <a:xfrm>
            <a:off x="5046663" y="4610100"/>
            <a:ext cx="5207000" cy="4619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Desamparo</a:t>
            </a:r>
          </a:p>
        </p:txBody>
      </p:sp>
      <p:sp>
        <p:nvSpPr>
          <p:cNvPr id="40965" name="CuadroTexto 7"/>
          <p:cNvSpPr txBox="1">
            <a:spLocks noChangeArrowheads="1"/>
          </p:cNvSpPr>
          <p:nvPr/>
        </p:nvSpPr>
        <p:spPr bwMode="auto">
          <a:xfrm>
            <a:off x="5842000" y="6011863"/>
            <a:ext cx="3502025" cy="46196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latin typeface="Calibri" pitchFamily="34" charset="0"/>
              </a:rPr>
              <a:t>Se distancia del problema</a:t>
            </a:r>
          </a:p>
        </p:txBody>
      </p:sp>
      <p:sp>
        <p:nvSpPr>
          <p:cNvPr id="13" name="Rectángulo: esquinas redondeadas 12">
            <a:extLst/>
          </p:cNvPr>
          <p:cNvSpPr/>
          <p:nvPr/>
        </p:nvSpPr>
        <p:spPr>
          <a:xfrm>
            <a:off x="569913" y="1506538"/>
            <a:ext cx="3313112" cy="45751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s-ES" sz="4400">
                <a:solidFill>
                  <a:srgbClr val="000000"/>
                </a:solidFill>
                <a:cs typeface="Arial" charset="0"/>
              </a:rPr>
              <a:t>Proceso psicológico de la enfermedad</a:t>
            </a:r>
          </a:p>
          <a:p>
            <a:pPr algn="ctr"/>
            <a:endParaRPr lang="es-ES" sz="280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s-ES">
                <a:solidFill>
                  <a:srgbClr val="000000"/>
                </a:solidFill>
                <a:cs typeface="Arial" charset="0"/>
              </a:rPr>
              <a:t>(Matthews Simonton &amp; Simonton)</a:t>
            </a:r>
          </a:p>
        </p:txBody>
      </p:sp>
      <p:sp>
        <p:nvSpPr>
          <p:cNvPr id="19" name="Flecha: hacia abajo 18">
            <a:extLst/>
          </p:cNvPr>
          <p:cNvSpPr/>
          <p:nvPr/>
        </p:nvSpPr>
        <p:spPr>
          <a:xfrm>
            <a:off x="7227888" y="1109663"/>
            <a:ext cx="379412" cy="488950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9" name="Flecha: hacia abajo 8">
            <a:extLst/>
          </p:cNvPr>
          <p:cNvSpPr/>
          <p:nvPr/>
        </p:nvSpPr>
        <p:spPr>
          <a:xfrm>
            <a:off x="7254875" y="2552700"/>
            <a:ext cx="352425" cy="36988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0" name="Flecha: hacia abajo 9">
            <a:extLst/>
          </p:cNvPr>
          <p:cNvSpPr/>
          <p:nvPr/>
        </p:nvSpPr>
        <p:spPr>
          <a:xfrm>
            <a:off x="7227888" y="3917950"/>
            <a:ext cx="430212" cy="4619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1" name="Flecha: hacia abajo 10">
            <a:extLst/>
          </p:cNvPr>
          <p:cNvSpPr/>
          <p:nvPr/>
        </p:nvSpPr>
        <p:spPr>
          <a:xfrm>
            <a:off x="7254875" y="5338763"/>
            <a:ext cx="457200" cy="460375"/>
          </a:xfrm>
          <a:prstGeom prst="down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/>
          </p:cNvPr>
          <p:cNvSpPr/>
          <p:nvPr/>
        </p:nvSpPr>
        <p:spPr>
          <a:xfrm>
            <a:off x="1816100" y="238125"/>
            <a:ext cx="8559800" cy="60467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solidFill>
                  <a:schemeClr val="tx1"/>
                </a:solidFill>
              </a:rPr>
              <a:t>Somos nosotros los que </a:t>
            </a:r>
            <a:r>
              <a:rPr lang="es-ES" sz="4400" dirty="0">
                <a:solidFill>
                  <a:srgbClr val="FF3399"/>
                </a:solidFill>
              </a:rPr>
              <a:t>creamos </a:t>
            </a:r>
            <a:r>
              <a:rPr lang="es-ES" sz="4400" dirty="0">
                <a:solidFill>
                  <a:schemeClr val="tx1"/>
                </a:solidFill>
              </a:rPr>
              <a:t>el </a:t>
            </a:r>
            <a:r>
              <a:rPr lang="es-ES" sz="4400" dirty="0">
                <a:solidFill>
                  <a:srgbClr val="FF3399"/>
                </a:solidFill>
              </a:rPr>
              <a:t>significado</a:t>
            </a:r>
            <a:r>
              <a:rPr lang="es-ES" sz="4400" dirty="0">
                <a:solidFill>
                  <a:srgbClr val="7030A0"/>
                </a:solidFill>
              </a:rPr>
              <a:t> </a:t>
            </a:r>
            <a:r>
              <a:rPr lang="es-ES" sz="4400" dirty="0">
                <a:solidFill>
                  <a:schemeClr val="tx1"/>
                </a:solidFill>
              </a:rPr>
              <a:t>de los acontecimientos de nuestras vidas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4400" dirty="0">
              <a:solidFill>
                <a:schemeClr val="tx1"/>
              </a:solidFill>
            </a:endParaRPr>
          </a:p>
        </p:txBody>
      </p:sp>
      <p:sp>
        <p:nvSpPr>
          <p:cNvPr id="49154" name="CuadroTexto 5"/>
          <p:cNvSpPr txBox="1">
            <a:spLocks noChangeArrowheads="1"/>
          </p:cNvSpPr>
          <p:nvPr/>
        </p:nvSpPr>
        <p:spPr bwMode="auto">
          <a:xfrm>
            <a:off x="2651125" y="4916488"/>
            <a:ext cx="7605713" cy="1016000"/>
          </a:xfrm>
          <a:prstGeom prst="rect">
            <a:avLst/>
          </a:prstGeom>
          <a:noFill/>
          <a:ln w="19050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dirty="0">
                <a:latin typeface="Calibri" pitchFamily="34" charset="0"/>
              </a:rPr>
              <a:t>Escogemos cómo vamos a reaccionar</a:t>
            </a:r>
          </a:p>
          <a:p>
            <a:pPr algn="ctr">
              <a:defRPr/>
            </a:pPr>
            <a:endParaRPr lang="es-ES" sz="2000" dirty="0">
              <a:latin typeface="Calibri" pitchFamily="34" charset="0"/>
            </a:endParaRPr>
          </a:p>
          <a:p>
            <a:pPr algn="ctr">
              <a:defRPr/>
            </a:pPr>
            <a:r>
              <a:rPr lang="es-ES" sz="2000" dirty="0">
                <a:latin typeface="Calibri" pitchFamily="34" charset="0"/>
              </a:rPr>
              <a:t>La intensidad de nuestra reacción dependerá de dicho significado 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/>
          </p:cNvPr>
          <p:cNvSpPr/>
          <p:nvPr/>
        </p:nvSpPr>
        <p:spPr>
          <a:xfrm rot="10800000" flipH="1" flipV="1">
            <a:off x="2252663" y="336550"/>
            <a:ext cx="7169150" cy="922338"/>
          </a:xfrm>
          <a:prstGeom prst="roundRect">
            <a:avLst/>
          </a:prstGeom>
          <a:solidFill>
            <a:srgbClr val="FFF3FF"/>
          </a:solidFill>
          <a:ln>
            <a:solidFill>
              <a:srgbClr val="FFF3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/>
              <a:t>Camino hacia la salud</a:t>
            </a:r>
          </a:p>
        </p:txBody>
      </p:sp>
      <p:sp>
        <p:nvSpPr>
          <p:cNvPr id="3" name="CuadroTexto 2">
            <a:extLst/>
          </p:cNvPr>
          <p:cNvSpPr txBox="1"/>
          <p:nvPr/>
        </p:nvSpPr>
        <p:spPr>
          <a:xfrm flipH="1">
            <a:off x="312738" y="2351088"/>
            <a:ext cx="2505075" cy="1323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+mn-lt"/>
                <a:cs typeface="+mn-cs"/>
              </a:rPr>
              <a:t>El DX proporciona una </a:t>
            </a:r>
            <a:r>
              <a:rPr lang="es-ES" sz="2000" b="1" dirty="0">
                <a:latin typeface="+mn-lt"/>
                <a:cs typeface="+mn-cs"/>
              </a:rPr>
              <a:t>nueva perspectiva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latin typeface="+mn-lt"/>
                <a:cs typeface="+mn-cs"/>
              </a:rPr>
              <a:t> </a:t>
            </a:r>
            <a:endParaRPr lang="es-ES" sz="2000" dirty="0">
              <a:latin typeface="+mn-lt"/>
              <a:cs typeface="+mn-cs"/>
            </a:endParaRPr>
          </a:p>
        </p:txBody>
      </p:sp>
      <p:sp>
        <p:nvSpPr>
          <p:cNvPr id="5" name="CuadroTexto 4">
            <a:extLst/>
          </p:cNvPr>
          <p:cNvSpPr txBox="1"/>
          <p:nvPr/>
        </p:nvSpPr>
        <p:spPr>
          <a:xfrm flipH="1">
            <a:off x="4132263" y="2216150"/>
            <a:ext cx="2687637" cy="16319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+mn-lt"/>
                <a:cs typeface="+mn-cs"/>
              </a:rPr>
              <a:t>Decide </a:t>
            </a:r>
            <a:r>
              <a:rPr lang="es-ES" sz="2000" b="1" dirty="0">
                <a:latin typeface="+mn-lt"/>
                <a:cs typeface="+mn-cs"/>
              </a:rPr>
              <a:t>alterar</a:t>
            </a:r>
            <a:r>
              <a:rPr lang="es-ES" sz="2000" dirty="0">
                <a:latin typeface="+mn-lt"/>
                <a:cs typeface="+mn-cs"/>
              </a:rPr>
              <a:t> su comportamiento, ser otro tipo de persona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+mn-lt"/>
                <a:cs typeface="+mn-cs"/>
              </a:rPr>
              <a:t> </a:t>
            </a:r>
          </a:p>
        </p:txBody>
      </p:sp>
      <p:sp>
        <p:nvSpPr>
          <p:cNvPr id="6" name="CuadroTexto 5">
            <a:extLst/>
          </p:cNvPr>
          <p:cNvSpPr txBox="1"/>
          <p:nvPr/>
        </p:nvSpPr>
        <p:spPr>
          <a:xfrm>
            <a:off x="8031163" y="2063750"/>
            <a:ext cx="3848100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latin typeface="+mn-lt"/>
                <a:cs typeface="+mn-cs"/>
              </a:rPr>
              <a:t>El cuerpo empieza a responder a los sentimientos de esperanza y al </a:t>
            </a:r>
            <a:r>
              <a:rPr lang="es-ES" sz="2000" b="1" dirty="0">
                <a:latin typeface="+mn-lt"/>
                <a:cs typeface="+mn-cs"/>
              </a:rPr>
              <a:t>renovado deseo de vivir</a:t>
            </a:r>
            <a:r>
              <a:rPr lang="es-ES" sz="2000" dirty="0">
                <a:latin typeface="+mn-lt"/>
                <a:cs typeface="+mn-cs"/>
              </a:rPr>
              <a:t>, reforzando el nuevo estado mental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latin typeface="+mn-lt"/>
              <a:cs typeface="+mn-cs"/>
            </a:endParaRPr>
          </a:p>
        </p:txBody>
      </p:sp>
      <p:sp>
        <p:nvSpPr>
          <p:cNvPr id="7" name="Elipse 6">
            <a:extLst/>
          </p:cNvPr>
          <p:cNvSpPr/>
          <p:nvPr/>
        </p:nvSpPr>
        <p:spPr>
          <a:xfrm>
            <a:off x="3898900" y="4338638"/>
            <a:ext cx="4365625" cy="2227262"/>
          </a:xfrm>
          <a:prstGeom prst="ellipse">
            <a:avLst/>
          </a:prstGeom>
          <a:solidFill>
            <a:srgbClr val="DEC8EE"/>
          </a:solidFill>
          <a:ln w="28575">
            <a:solidFill>
              <a:srgbClr val="DEC8EE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</a:rPr>
              <a:t>Mejoría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dirty="0">
                <a:solidFill>
                  <a:schemeClr val="tx1"/>
                </a:solidFill>
              </a:rPr>
              <a:t>Bienestar</a:t>
            </a:r>
          </a:p>
        </p:txBody>
      </p:sp>
      <p:cxnSp>
        <p:nvCxnSpPr>
          <p:cNvPr id="9" name="Conector recto de flecha 8">
            <a:extLst/>
          </p:cNvPr>
          <p:cNvCxnSpPr>
            <a:cxnSpLocks/>
          </p:cNvCxnSpPr>
          <p:nvPr/>
        </p:nvCxnSpPr>
        <p:spPr>
          <a:xfrm flipV="1">
            <a:off x="2995613" y="2974975"/>
            <a:ext cx="903287" cy="0"/>
          </a:xfrm>
          <a:prstGeom prst="straightConnector1">
            <a:avLst/>
          </a:prstGeom>
          <a:ln>
            <a:solidFill>
              <a:srgbClr val="A86E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/>
          </p:cNvPr>
          <p:cNvCxnSpPr>
            <a:cxnSpLocks/>
          </p:cNvCxnSpPr>
          <p:nvPr/>
        </p:nvCxnSpPr>
        <p:spPr>
          <a:xfrm flipV="1">
            <a:off x="7037388" y="3013075"/>
            <a:ext cx="776287" cy="0"/>
          </a:xfrm>
          <a:prstGeom prst="straightConnector1">
            <a:avLst/>
          </a:prstGeom>
          <a:ln>
            <a:solidFill>
              <a:srgbClr val="A86ED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lecha: curvada hacia la izquierda 3">
            <a:extLst/>
          </p:cNvPr>
          <p:cNvSpPr/>
          <p:nvPr/>
        </p:nvSpPr>
        <p:spPr>
          <a:xfrm>
            <a:off x="9421813" y="4338638"/>
            <a:ext cx="795337" cy="1651000"/>
          </a:xfrm>
          <a:prstGeom prst="curvedLeftArrow">
            <a:avLst/>
          </a:prstGeom>
          <a:solidFill>
            <a:srgbClr val="DEC8EE"/>
          </a:solidFill>
          <a:ln>
            <a:solidFill>
              <a:srgbClr val="DEC8EE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ítulo 1"/>
          <p:cNvSpPr>
            <a:spLocks noGrp="1"/>
          </p:cNvSpPr>
          <p:nvPr>
            <p:ph type="title"/>
          </p:nvPr>
        </p:nvSpPr>
        <p:spPr>
          <a:xfrm>
            <a:off x="-1922463" y="3563938"/>
            <a:ext cx="14785976" cy="1209675"/>
          </a:xfrm>
          <a:solidFill>
            <a:srgbClr val="FF99CC"/>
          </a:solidFill>
        </p:spPr>
        <p:txBody>
          <a:bodyPr anchor="ctr"/>
          <a:lstStyle/>
          <a:p>
            <a:pPr eaLnBrk="1" hangingPunct="1"/>
            <a:r>
              <a:rPr lang="es-ES" sz="4400" b="1"/>
              <a:t>			</a:t>
            </a:r>
            <a:r>
              <a:rPr lang="es-ES" sz="5400" b="1">
                <a:solidFill>
                  <a:srgbClr val="000000"/>
                </a:solidFill>
              </a:rPr>
              <a:t> 4. La Brújula</a:t>
            </a:r>
            <a:endParaRPr lang="es-ES"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/>
          </p:cNvPr>
          <p:cNvSpPr/>
          <p:nvPr/>
        </p:nvSpPr>
        <p:spPr>
          <a:xfrm>
            <a:off x="1368425" y="747713"/>
            <a:ext cx="2027238" cy="16446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Reconciliarse con la enfermedad</a:t>
            </a:r>
          </a:p>
        </p:txBody>
      </p:sp>
      <p:sp>
        <p:nvSpPr>
          <p:cNvPr id="8" name="Rectángulo: esquinas redondeadas 7">
            <a:extLst/>
          </p:cNvPr>
          <p:cNvSpPr/>
          <p:nvPr/>
        </p:nvSpPr>
        <p:spPr>
          <a:xfrm>
            <a:off x="4876800" y="392113"/>
            <a:ext cx="1762125" cy="104775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Comprender tu enfermedad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/>
          </a:p>
        </p:txBody>
      </p:sp>
      <p:sp>
        <p:nvSpPr>
          <p:cNvPr id="9" name="Rectángulo: esquinas redondeadas 8">
            <a:extLst/>
          </p:cNvPr>
          <p:cNvSpPr/>
          <p:nvPr/>
        </p:nvSpPr>
        <p:spPr>
          <a:xfrm>
            <a:off x="8731250" y="3313113"/>
            <a:ext cx="1709738" cy="914400"/>
          </a:xfrm>
          <a:prstGeom prst="roundRect">
            <a:avLst/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Despejar tu mente </a:t>
            </a:r>
          </a:p>
        </p:txBody>
      </p:sp>
      <p:sp>
        <p:nvSpPr>
          <p:cNvPr id="10" name="Elipse 9">
            <a:extLst/>
          </p:cNvPr>
          <p:cNvSpPr/>
          <p:nvPr/>
        </p:nvSpPr>
        <p:spPr>
          <a:xfrm>
            <a:off x="8089900" y="941388"/>
            <a:ext cx="1916113" cy="145097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Estabilizar tu cuerpo</a:t>
            </a:r>
          </a:p>
        </p:txBody>
      </p:sp>
      <p:sp>
        <p:nvSpPr>
          <p:cNvPr id="11" name="Elipse 10">
            <a:extLst/>
          </p:cNvPr>
          <p:cNvSpPr/>
          <p:nvPr/>
        </p:nvSpPr>
        <p:spPr>
          <a:xfrm>
            <a:off x="7653338" y="4940300"/>
            <a:ext cx="2127250" cy="1444625"/>
          </a:xfrm>
          <a:prstGeom prst="ellipse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Romper el caparazón</a:t>
            </a:r>
          </a:p>
        </p:txBody>
      </p:sp>
      <p:sp>
        <p:nvSpPr>
          <p:cNvPr id="12" name="Elipse 11">
            <a:extLst/>
          </p:cNvPr>
          <p:cNvSpPr/>
          <p:nvPr/>
        </p:nvSpPr>
        <p:spPr>
          <a:xfrm>
            <a:off x="4706938" y="5340350"/>
            <a:ext cx="1997075" cy="1125538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Bailar con el dolor</a:t>
            </a:r>
          </a:p>
        </p:txBody>
      </p:sp>
      <p:sp>
        <p:nvSpPr>
          <p:cNvPr id="13" name="Elipse 12">
            <a:extLst/>
          </p:cNvPr>
          <p:cNvSpPr/>
          <p:nvPr/>
        </p:nvSpPr>
        <p:spPr>
          <a:xfrm>
            <a:off x="822325" y="2808288"/>
            <a:ext cx="2027238" cy="153193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chemeClr val="bg1"/>
                </a:solidFill>
              </a:rPr>
              <a:t>Dirigir tu tratamiento</a:t>
            </a:r>
          </a:p>
        </p:txBody>
      </p:sp>
      <p:sp>
        <p:nvSpPr>
          <p:cNvPr id="14" name="Rectángulo: esquinas redondeadas 13">
            <a:extLst/>
          </p:cNvPr>
          <p:cNvSpPr/>
          <p:nvPr/>
        </p:nvSpPr>
        <p:spPr>
          <a:xfrm>
            <a:off x="2047875" y="5016500"/>
            <a:ext cx="1709738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dirty="0"/>
              <a:t>Conocer tu propósito</a:t>
            </a:r>
          </a:p>
        </p:txBody>
      </p:sp>
      <p:cxnSp>
        <p:nvCxnSpPr>
          <p:cNvPr id="18" name="Conector recto de flecha 17">
            <a:extLst/>
          </p:cNvPr>
          <p:cNvCxnSpPr>
            <a:cxnSpLocks/>
          </p:cNvCxnSpPr>
          <p:nvPr/>
        </p:nvCxnSpPr>
        <p:spPr>
          <a:xfrm flipH="1">
            <a:off x="3644900" y="3506788"/>
            <a:ext cx="68421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/>
          </p:cNvPr>
          <p:cNvCxnSpPr>
            <a:cxnSpLocks/>
          </p:cNvCxnSpPr>
          <p:nvPr/>
        </p:nvCxnSpPr>
        <p:spPr>
          <a:xfrm flipH="1" flipV="1">
            <a:off x="3908425" y="2254250"/>
            <a:ext cx="520700" cy="2635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/>
          </p:cNvPr>
          <p:cNvCxnSpPr>
            <a:cxnSpLocks/>
          </p:cNvCxnSpPr>
          <p:nvPr/>
        </p:nvCxnSpPr>
        <p:spPr>
          <a:xfrm flipV="1">
            <a:off x="5746750" y="1666875"/>
            <a:ext cx="0" cy="466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/>
          </p:cNvPr>
          <p:cNvCxnSpPr>
            <a:cxnSpLocks/>
          </p:cNvCxnSpPr>
          <p:nvPr/>
        </p:nvCxnSpPr>
        <p:spPr>
          <a:xfrm flipV="1">
            <a:off x="7221538" y="2354263"/>
            <a:ext cx="542925" cy="3333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/>
          </p:cNvPr>
          <p:cNvCxnSpPr>
            <a:cxnSpLocks/>
          </p:cNvCxnSpPr>
          <p:nvPr/>
        </p:nvCxnSpPr>
        <p:spPr>
          <a:xfrm>
            <a:off x="7397750" y="3638550"/>
            <a:ext cx="638175" cy="158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/>
          </p:cNvPr>
          <p:cNvCxnSpPr>
            <a:cxnSpLocks/>
          </p:cNvCxnSpPr>
          <p:nvPr/>
        </p:nvCxnSpPr>
        <p:spPr>
          <a:xfrm>
            <a:off x="5716588" y="4640263"/>
            <a:ext cx="0" cy="5048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/>
          </p:cNvPr>
          <p:cNvCxnSpPr>
            <a:cxnSpLocks/>
          </p:cNvCxnSpPr>
          <p:nvPr/>
        </p:nvCxnSpPr>
        <p:spPr>
          <a:xfrm flipH="1">
            <a:off x="3890963" y="4227513"/>
            <a:ext cx="538162" cy="307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/>
          </p:cNvPr>
          <p:cNvCxnSpPr>
            <a:cxnSpLocks/>
          </p:cNvCxnSpPr>
          <p:nvPr/>
        </p:nvCxnSpPr>
        <p:spPr>
          <a:xfrm>
            <a:off x="7175500" y="4376738"/>
            <a:ext cx="401638" cy="3016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073" name="Imagen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5663" y="2354263"/>
            <a:ext cx="2182812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/>
              <a:t>INDICE</a:t>
            </a:r>
          </a:p>
        </p:txBody>
      </p:sp>
      <p:sp>
        <p:nvSpPr>
          <p:cNvPr id="27650" name="Marcador de contenido 2"/>
          <p:cNvSpPr>
            <a:spLocks noGrp="1"/>
          </p:cNvSpPr>
          <p:nvPr>
            <p:ph idx="1"/>
          </p:nvPr>
        </p:nvSpPr>
        <p:spPr>
          <a:xfrm>
            <a:off x="838200" y="2141538"/>
            <a:ext cx="10515600" cy="4351337"/>
          </a:xfrm>
        </p:spPr>
        <p:txBody>
          <a:bodyPr/>
          <a:lstStyle/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es-ES"/>
              <a:t>¿Existen causas psicológicas en la aparición del cáncer?</a:t>
            </a:r>
          </a:p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es-ES"/>
              <a:t>Relación entre estrés y cáncer</a:t>
            </a:r>
          </a:p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es-ES"/>
              <a:t>Propuesta integral de recuperación del cáncer</a:t>
            </a:r>
          </a:p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es-ES"/>
              <a:t>La Brújula</a:t>
            </a:r>
          </a:p>
          <a:p>
            <a:pPr marL="514350" indent="-514350" eaLnBrk="1" hangingPunct="1">
              <a:lnSpc>
                <a:spcPct val="150000"/>
              </a:lnSpc>
              <a:buFont typeface="Calibri Light" pitchFamily="34" charset="0"/>
              <a:buAutoNum type="arabicPeriod"/>
            </a:pPr>
            <a:r>
              <a:rPr lang="es-ES"/>
              <a:t>Sistemas de apoyo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250000"/>
              </a:lnSpc>
            </a:pPr>
            <a:r>
              <a:rPr lang="es-ES" altLang="es-ES"/>
              <a:t>Aprender a convivir con ella (y con todo lo que ella conlleva)</a:t>
            </a:r>
          </a:p>
          <a:p>
            <a:pPr marL="609600" indent="-609600" eaLnBrk="1" hangingPunct="1">
              <a:lnSpc>
                <a:spcPct val="250000"/>
              </a:lnSpc>
            </a:pPr>
            <a:r>
              <a:rPr lang="es-ES" altLang="es-ES"/>
              <a:t>Aprender a manejar el miedo </a:t>
            </a:r>
          </a:p>
          <a:p>
            <a:pPr marL="609600" indent="-609600" eaLnBrk="1" hangingPunct="1">
              <a:lnSpc>
                <a:spcPct val="250000"/>
              </a:lnSpc>
            </a:pPr>
            <a:r>
              <a:rPr lang="es-ES" altLang="es-ES"/>
              <a:t>Tomar conciencia de tus fuerzas </a:t>
            </a:r>
          </a:p>
          <a:p>
            <a:pPr marL="609600" indent="-609600" eaLnBrk="1" hangingPunct="1"/>
            <a:endParaRPr lang="es-ES" altLang="es-ES"/>
          </a:p>
        </p:txBody>
      </p:sp>
      <p:sp>
        <p:nvSpPr>
          <p:cNvPr id="2" name="Rectángulo: esquinas redondeadas 1">
            <a:extLst/>
          </p:cNvPr>
          <p:cNvSpPr/>
          <p:nvPr/>
        </p:nvSpPr>
        <p:spPr>
          <a:xfrm>
            <a:off x="7156450" y="3832225"/>
            <a:ext cx="4518025" cy="2574925"/>
          </a:xfrm>
          <a:prstGeom prst="round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tx1"/>
                </a:solidFill>
              </a:rPr>
              <a:t>Permitir sentir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tx1"/>
                </a:solidFill>
              </a:rPr>
              <a:t>Pedir ayuda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solidFill>
                  <a:schemeClr val="tx1"/>
                </a:solidFill>
              </a:rPr>
              <a:t>Establecer límites</a:t>
            </a:r>
          </a:p>
        </p:txBody>
      </p:sp>
      <p:sp>
        <p:nvSpPr>
          <p:cNvPr id="5" name="Rectángulo: esquinas redondeadas 4">
            <a:extLst/>
          </p:cNvPr>
          <p:cNvSpPr/>
          <p:nvPr/>
        </p:nvSpPr>
        <p:spPr>
          <a:xfrm>
            <a:off x="1136650" y="681038"/>
            <a:ext cx="10217150" cy="914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altLang="es-ES" sz="4000" b="1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Reconciliarse con la enfermedad</a:t>
            </a:r>
            <a:r>
              <a:rPr lang="es-ES" altLang="es-ES" sz="400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 </a:t>
            </a:r>
            <a:endParaRPr lang="es-ES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277813" y="1166813"/>
            <a:ext cx="5108575" cy="5459412"/>
          </a:xfrm>
          <a:solidFill>
            <a:schemeClr val="accent2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es-ES" sz="1600" dirty="0">
              <a:solidFill>
                <a:prstClr val="black"/>
              </a:solidFill>
            </a:endParaRP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ES" sz="2400" b="1" dirty="0">
                <a:solidFill>
                  <a:prstClr val="black"/>
                </a:solidFill>
              </a:rPr>
              <a:t>EMPATÍA</a:t>
            </a: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es-ES" sz="16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Que reconozcan tu enfermedad en vez de disimularla.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Que te liberen de las tareas domésticas o el cuidado de los niños.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Que te permitan sentir abiertamente.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Avisar antes de visitarte.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No alterar tu espacio o el protocolo de tus cuidados.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Compartir vuestra vida como siempre.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Planificar la ayuda constante para tu tranquilidad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dirty="0"/>
          </a:p>
        </p:txBody>
      </p:sp>
      <p:sp>
        <p:nvSpPr>
          <p:cNvPr id="8" name="Marcador de contenido 7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5751513" y="1166813"/>
            <a:ext cx="6108700" cy="5459412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rtlCol="0">
            <a:normAutofit/>
          </a:bodyPr>
          <a:lstStyle/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es-ES" sz="1600" b="1" dirty="0">
              <a:solidFill>
                <a:prstClr val="black"/>
              </a:solidFill>
            </a:endParaRP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altLang="es-ES" sz="2400" b="1" dirty="0">
                <a:solidFill>
                  <a:prstClr val="black"/>
                </a:solidFill>
              </a:rPr>
              <a:t>MOSTRAR LÁSTIMA</a:t>
            </a:r>
            <a:endParaRPr lang="es-ES" altLang="es-ES" sz="2400" dirty="0">
              <a:solidFill>
                <a:prstClr val="black"/>
              </a:solidFill>
            </a:endParaRPr>
          </a:p>
          <a:p>
            <a:pPr marL="0" indent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altLang="es-ES" sz="1600" dirty="0">
              <a:solidFill>
                <a:prstClr val="black"/>
              </a:solidFill>
            </a:endParaRP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Decirle que sea positivo (“Tu puedes”)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Darle consejos.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Contarle historias de supervivientes de otras enfermedades.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Fingir normalidad o que no ocurre nada.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Ofenderse si se rechaza el ofrecimiento de algún remedio casero curativo.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Comer o beber alimentos prohibidos para el paciente delante de sus narices.</a:t>
            </a:r>
          </a:p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s-ES" altLang="es-ES" sz="1800" dirty="0">
                <a:solidFill>
                  <a:prstClr val="black"/>
                </a:solidFill>
              </a:rPr>
              <a:t>Hablar de la gente que conocieron que murió de su misma enfermedad.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dirty="0"/>
          </a:p>
        </p:txBody>
      </p:sp>
      <p:pic>
        <p:nvPicPr>
          <p:cNvPr id="47107" name="Imagen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700" y="4479925"/>
            <a:ext cx="27003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Imagen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91475" y="4735513"/>
            <a:ext cx="2182813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3375"/>
            <a:ext cx="10515600" cy="45735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s-ES" altLang="es-ES" sz="2400"/>
          </a:p>
          <a:p>
            <a:pPr eaLnBrk="1" hangingPunct="1">
              <a:lnSpc>
                <a:spcPct val="200000"/>
              </a:lnSpc>
            </a:pPr>
            <a:r>
              <a:rPr lang="es-ES" altLang="es-ES" sz="2400"/>
              <a:t>Preguntar, aprender para saber su alcance y cómo te afecta.  </a:t>
            </a:r>
          </a:p>
          <a:p>
            <a:pPr eaLnBrk="1" hangingPunct="1">
              <a:lnSpc>
                <a:spcPct val="200000"/>
              </a:lnSpc>
            </a:pPr>
            <a:r>
              <a:rPr lang="es-ES" altLang="es-ES" sz="2400"/>
              <a:t>Indagar los orígenes de la enfermedad en ti mismo.</a:t>
            </a:r>
          </a:p>
          <a:p>
            <a:pPr eaLnBrk="1" hangingPunct="1">
              <a:lnSpc>
                <a:spcPct val="200000"/>
              </a:lnSpc>
            </a:pPr>
            <a:r>
              <a:rPr lang="es-ES" altLang="es-ES" sz="2400"/>
              <a:t>Evitar las estadísticas porque puedes ser la excepción.</a:t>
            </a:r>
          </a:p>
          <a:p>
            <a:pPr eaLnBrk="1" hangingPunct="1">
              <a:lnSpc>
                <a:spcPct val="200000"/>
              </a:lnSpc>
            </a:pPr>
            <a:r>
              <a:rPr lang="es-ES" altLang="es-ES" sz="2400"/>
              <a:t>El futuro no está escrito. Se descubren nuevos tratamientos todos los días. </a:t>
            </a:r>
          </a:p>
        </p:txBody>
      </p:sp>
      <p:sp>
        <p:nvSpPr>
          <p:cNvPr id="2" name="Rectángulo: esquinas redondeadas 1">
            <a:extLst/>
          </p:cNvPr>
          <p:cNvSpPr/>
          <p:nvPr/>
        </p:nvSpPr>
        <p:spPr>
          <a:xfrm>
            <a:off x="987425" y="471488"/>
            <a:ext cx="10217150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dirty="0">
                <a:solidFill>
                  <a:schemeClr val="tx1"/>
                </a:solidFill>
              </a:rPr>
              <a:t>Comprender tu enfermedad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3938" y="2584450"/>
            <a:ext cx="10515600" cy="35893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s-ES" altLang="es-ES" dirty="0"/>
              <a:t>¿Cuál es tu mejor cualidad a día de hoy?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s-ES" altLang="es-ES" dirty="0"/>
              <a:t>¿Qué es lo que  más te gustaría hacer para sentirte bien?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s-ES" altLang="es-ES" dirty="0"/>
              <a:t>¿En qué mundo ideal te gustaría vivir?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s-ES" altLang="es-ES" dirty="0"/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s-ES" altLang="es-ES" sz="3600" dirty="0">
                <a:solidFill>
                  <a:srgbClr val="0070C0"/>
                </a:solidFill>
              </a:rPr>
              <a:t>Mi propósito de vida es expresar…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s-ES" altLang="es-ES" sz="3600" dirty="0">
                <a:solidFill>
                  <a:srgbClr val="0070C0"/>
                </a:solidFill>
              </a:rPr>
              <a:t>a través de… </a:t>
            </a: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s-ES" altLang="es-ES" sz="3600" dirty="0">
                <a:solidFill>
                  <a:srgbClr val="0070C0"/>
                </a:solidFill>
              </a:rPr>
              <a:t>para aportar al mundo…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s-ES" altLang="es-ES" dirty="0"/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s-ES" altLang="es-ES" dirty="0"/>
          </a:p>
        </p:txBody>
      </p:sp>
      <p:sp>
        <p:nvSpPr>
          <p:cNvPr id="6" name="Rectángulo: esquinas redondeadas 5">
            <a:extLst/>
          </p:cNvPr>
          <p:cNvSpPr/>
          <p:nvPr/>
        </p:nvSpPr>
        <p:spPr>
          <a:xfrm>
            <a:off x="1158875" y="871538"/>
            <a:ext cx="6342063" cy="914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dirty="0">
                <a:solidFill>
                  <a:schemeClr val="tx1"/>
                </a:solidFill>
              </a:rPr>
              <a:t>Conocer tu propósito</a:t>
            </a:r>
          </a:p>
        </p:txBody>
      </p:sp>
      <p:pic>
        <p:nvPicPr>
          <p:cNvPr id="3" name="Imagen 2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687" y="268921"/>
            <a:ext cx="2933421" cy="1942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/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2124075"/>
            <a:ext cx="9232900" cy="4351338"/>
          </a:xfrm>
        </p:spPr>
        <p:txBody>
          <a:bodyPr>
            <a:normAutofit fontScale="92500"/>
          </a:bodyPr>
          <a:lstStyle/>
          <a:p>
            <a:pPr marL="609600" indent="-609600" eaLnBrk="1" hangingPunct="1">
              <a:defRPr/>
            </a:pPr>
            <a:endParaRPr lang="es-ES" altLang="es-ES" dirty="0"/>
          </a:p>
          <a:p>
            <a:pPr marL="609600" indent="-609600" eaLnBrk="1" hangingPunct="1">
              <a:defRPr/>
            </a:pPr>
            <a:r>
              <a:rPr lang="es-ES" altLang="es-ES" dirty="0"/>
              <a:t>Disponer de todos los medios para que tu cuerpo o tu entorno te ayuden a alcanzar el objetivo que te hayas planteado. </a:t>
            </a:r>
            <a:endParaRPr lang="es-ES" altLang="es-ES" b="1" dirty="0"/>
          </a:p>
          <a:p>
            <a:pPr marL="609600" indent="-609600" eaLnBrk="1" hangingPunct="1">
              <a:defRPr/>
            </a:pPr>
            <a:endParaRPr lang="es-ES" altLang="es-ES" b="1" dirty="0"/>
          </a:p>
          <a:p>
            <a:pPr marL="609600" indent="-609600" eaLnBrk="1" hangingPunct="1">
              <a:defRPr/>
            </a:pPr>
            <a:r>
              <a:rPr lang="es-ES" altLang="es-ES" b="1" dirty="0"/>
              <a:t>Pasos para estabilizar tu cuerpo:</a:t>
            </a:r>
            <a:endParaRPr lang="es-ES" altLang="es-ES" dirty="0"/>
          </a:p>
          <a:p>
            <a:pPr marL="914400" lvl="2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s-ES" altLang="es-ES" sz="2800" dirty="0"/>
              <a:t>Empezar ya</a:t>
            </a:r>
          </a:p>
          <a:p>
            <a:pPr marL="914400" lvl="2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s-ES" altLang="es-ES" sz="2800" dirty="0"/>
              <a:t>Cambia tu dieta y desintoxica tu cuerpo</a:t>
            </a:r>
          </a:p>
          <a:p>
            <a:pPr marL="914400" lvl="2" indent="0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s-ES" altLang="es-ES" sz="2800" dirty="0"/>
              <a:t>Desintoxica tu entorno</a:t>
            </a:r>
          </a:p>
        </p:txBody>
      </p:sp>
      <p:sp>
        <p:nvSpPr>
          <p:cNvPr id="4" name="Rectángulo: esquinas redondeadas 3">
            <a:extLst/>
          </p:cNvPr>
          <p:cNvSpPr/>
          <p:nvPr/>
        </p:nvSpPr>
        <p:spPr>
          <a:xfrm>
            <a:off x="838200" y="474663"/>
            <a:ext cx="7564438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dirty="0">
                <a:solidFill>
                  <a:schemeClr val="tx1"/>
                </a:solidFill>
              </a:rPr>
              <a:t>Estabilizar tu cuerpo</a:t>
            </a:r>
          </a:p>
        </p:txBody>
      </p:sp>
      <p:pic>
        <p:nvPicPr>
          <p:cNvPr id="3" name="Imagen 2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652" y="95181"/>
            <a:ext cx="1907899" cy="2522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23938" y="1917700"/>
            <a:ext cx="10515600" cy="4351338"/>
          </a:xfrm>
        </p:spPr>
        <p:txBody>
          <a:bodyPr/>
          <a:lstStyle/>
          <a:p>
            <a:pPr marL="609600" indent="-609600" eaLnBrk="1" hangingPunct="1">
              <a:lnSpc>
                <a:spcPct val="200000"/>
              </a:lnSpc>
            </a:pPr>
            <a:r>
              <a:rPr lang="es-ES" altLang="es-ES" sz="2400"/>
              <a:t>Ser más consciente. Atención (Todo depende de cómo y dónde enfoques. )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s-ES" altLang="es-ES" sz="2400"/>
              <a:t>Aprender a conocer e identificar sus mecanismos sus trampas. </a:t>
            </a:r>
          </a:p>
          <a:p>
            <a:pPr marL="1524000" lvl="2" indent="-609600" eaLnBrk="1" hangingPunct="1">
              <a:lnSpc>
                <a:spcPct val="100000"/>
              </a:lnSpc>
              <a:buFont typeface="Calibri Light" pitchFamily="34" charset="0"/>
              <a:buAutoNum type="romanUcPeriod"/>
            </a:pPr>
            <a:r>
              <a:rPr lang="es-ES" altLang="es-ES" sz="2400"/>
              <a:t>Evitación</a:t>
            </a:r>
          </a:p>
          <a:p>
            <a:pPr marL="1524000" lvl="2" indent="-609600" eaLnBrk="1" hangingPunct="1">
              <a:lnSpc>
                <a:spcPct val="100000"/>
              </a:lnSpc>
              <a:buFont typeface="Calibri Light" pitchFamily="34" charset="0"/>
              <a:buAutoNum type="romanUcPeriod"/>
            </a:pPr>
            <a:r>
              <a:rPr lang="es-ES" altLang="es-ES" sz="2400"/>
              <a:t>Rumiación</a:t>
            </a:r>
          </a:p>
          <a:p>
            <a:pPr marL="1524000" lvl="2" indent="-609600" eaLnBrk="1" hangingPunct="1">
              <a:lnSpc>
                <a:spcPct val="100000"/>
              </a:lnSpc>
              <a:buFont typeface="Calibri Light" pitchFamily="34" charset="0"/>
              <a:buAutoNum type="romanUcPeriod"/>
            </a:pPr>
            <a:r>
              <a:rPr lang="es-ES" altLang="es-ES" sz="2400"/>
              <a:t>Autocrítica </a:t>
            </a:r>
          </a:p>
          <a:p>
            <a:pPr marL="1524000" lvl="2" indent="-609600" eaLnBrk="1" hangingPunct="1">
              <a:lnSpc>
                <a:spcPct val="100000"/>
              </a:lnSpc>
              <a:buFont typeface="Calibri Light" pitchFamily="34" charset="0"/>
              <a:buAutoNum type="romanUcPeriod"/>
            </a:pPr>
            <a:r>
              <a:rPr lang="es-ES" altLang="es-ES" sz="2400"/>
              <a:t>Conducta impulsada por las emociones</a:t>
            </a: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es-ES" altLang="es-ES" sz="2000"/>
          </a:p>
        </p:txBody>
      </p:sp>
      <p:sp>
        <p:nvSpPr>
          <p:cNvPr id="4" name="Rectángulo: esquinas redondeadas 3">
            <a:extLst/>
          </p:cNvPr>
          <p:cNvSpPr/>
          <p:nvPr/>
        </p:nvSpPr>
        <p:spPr>
          <a:xfrm>
            <a:off x="909638" y="588963"/>
            <a:ext cx="10372725" cy="914400"/>
          </a:xfrm>
          <a:prstGeom prst="roundRect">
            <a:avLst/>
          </a:prstGeom>
          <a:solidFill>
            <a:srgbClr val="FF99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dirty="0">
                <a:solidFill>
                  <a:schemeClr val="tx1"/>
                </a:solidFill>
              </a:rPr>
              <a:t>Despejar tu mente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>
                <a:solidFill>
                  <a:srgbClr val="E22A3C"/>
                </a:solidFill>
              </a:rPr>
              <a:t>La evitación</a:t>
            </a:r>
          </a:p>
        </p:txBody>
      </p:sp>
      <p:sp>
        <p:nvSpPr>
          <p:cNvPr id="522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</a:pPr>
            <a:endParaRPr lang="es-ES" sz="2400"/>
          </a:p>
          <a:p>
            <a:pPr eaLnBrk="1" hangingPunct="1">
              <a:lnSpc>
                <a:spcPct val="100000"/>
              </a:lnSpc>
            </a:pPr>
            <a:r>
              <a:rPr lang="es-ES" sz="2400"/>
              <a:t>Es útil en muchas situaciones (ante peligros reales o a corto plazo) </a:t>
            </a:r>
          </a:p>
          <a:p>
            <a:pPr eaLnBrk="1" hangingPunct="1">
              <a:lnSpc>
                <a:spcPct val="100000"/>
              </a:lnSpc>
            </a:pPr>
            <a:endParaRPr lang="es-ES" sz="2400"/>
          </a:p>
          <a:p>
            <a:pPr eaLnBrk="1" hangingPunct="1">
              <a:lnSpc>
                <a:spcPct val="100000"/>
              </a:lnSpc>
            </a:pPr>
            <a:r>
              <a:rPr lang="es-ES" sz="2400"/>
              <a:t>Hemos aprendido a evitar sentimientos y pensamientos desagradables. </a:t>
            </a:r>
          </a:p>
          <a:p>
            <a:pPr eaLnBrk="1" hangingPunct="1">
              <a:lnSpc>
                <a:spcPct val="100000"/>
              </a:lnSpc>
            </a:pPr>
            <a:endParaRPr lang="es-ES" sz="2400"/>
          </a:p>
          <a:p>
            <a:pPr eaLnBrk="1" hangingPunct="1">
              <a:lnSpc>
                <a:spcPct val="100000"/>
              </a:lnSpc>
            </a:pPr>
            <a:r>
              <a:rPr lang="es-ES" sz="2400"/>
              <a:t>Cuando la evitación reduce el dolor, nos animamos a seguir utilizándola, aunque nos impida resolver los problemas. </a:t>
            </a:r>
          </a:p>
        </p:txBody>
      </p:sp>
      <p:pic>
        <p:nvPicPr>
          <p:cNvPr id="4" name="Imagen 3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097" y="147032"/>
            <a:ext cx="2190828" cy="2185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0138"/>
          </a:xfrm>
        </p:spPr>
        <p:txBody>
          <a:bodyPr/>
          <a:lstStyle/>
          <a:p>
            <a:pPr eaLnBrk="1" hangingPunct="1"/>
            <a:r>
              <a:rPr lang="es-ES" b="1">
                <a:solidFill>
                  <a:srgbClr val="E22A3C"/>
                </a:solidFill>
              </a:rPr>
              <a:t>La rumiación</a:t>
            </a:r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>
          <a:xfrm>
            <a:off x="874713" y="1825625"/>
            <a:ext cx="10479087" cy="4351338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endParaRPr lang="es-ES" sz="2400"/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endParaRPr lang="es-ES" sz="2400"/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2400"/>
              <a:t>Creemos erróneamente que rumiar debería ayudarnos a resolver problemas.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endParaRPr lang="es-ES" sz="2400"/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2400"/>
              <a:t>Proporciona una protección temporal frente a las emociones dolorosas (Nos justificamos para dejar de sentirnos vulnerables) </a:t>
            </a: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endParaRPr lang="es-ES" sz="2400"/>
          </a:p>
          <a:p>
            <a:pPr eaLnBrk="1" hangingPunct="1">
              <a:lnSpc>
                <a:spcPct val="100000"/>
              </a:lnSpc>
              <a:buFont typeface="Wingdings" pitchFamily="2" charset="2"/>
              <a:buChar char="Ø"/>
            </a:pPr>
            <a:r>
              <a:rPr lang="es-ES" sz="2400"/>
              <a:t>La rumiación nos distrae de la conducta constructiva, aunque difícil.</a:t>
            </a:r>
            <a:r>
              <a:rPr lang="es-ES" sz="2400" b="1"/>
              <a:t> </a:t>
            </a:r>
            <a:endParaRPr lang="es-ES" sz="2400"/>
          </a:p>
        </p:txBody>
      </p:sp>
      <p:pic>
        <p:nvPicPr>
          <p:cNvPr id="3" name="Imagen 2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182" y="179111"/>
            <a:ext cx="2540687" cy="229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>
                <a:solidFill>
                  <a:srgbClr val="E22A3C"/>
                </a:solidFill>
              </a:rPr>
              <a:t>La autocrítica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sz="half" idx="1"/>
          </p:nvPr>
        </p:nvSpPr>
        <p:spPr>
          <a:xfrm>
            <a:off x="838200" y="2093913"/>
            <a:ext cx="5934075" cy="3776662"/>
          </a:xfrm>
          <a:ln w="28575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s-ES" altLang="ja-JP" sz="2000" dirty="0">
                <a:ea typeface="ＭＳ Ｐゴシック" charset="-128"/>
              </a:rPr>
              <a:t>El problema no es su contenido sino el </a:t>
            </a:r>
            <a:r>
              <a:rPr lang="es-ES" altLang="ja-JP" sz="2000" b="1" dirty="0">
                <a:ea typeface="ＭＳ Ｐゴシック" charset="-128"/>
              </a:rPr>
              <a:t>TONO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s-ES" altLang="ja-JP" sz="2000" dirty="0">
                <a:ea typeface="ＭＳ Ｐゴシック" charset="-128"/>
              </a:rPr>
              <a:t> 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s-ES" sz="2000" dirty="0"/>
              <a:t>Proporciona sensación de control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endParaRPr lang="es-ES" sz="2000" dirty="0"/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s-ES" sz="2000" dirty="0"/>
              <a:t>Al evaluar de forma implacable, nos desanima, disminuye la motivación y aumenta el miedo al fracaso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s-ES" sz="2000" dirty="0"/>
              <a:t> 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  <a:defRPr/>
            </a:pPr>
            <a:r>
              <a:rPr lang="es-ES" sz="2000" dirty="0"/>
              <a:t>Nos impide pedir ayuda porque somos inadecuados. Nos </a:t>
            </a:r>
            <a:r>
              <a:rPr lang="es-ES" sz="2000" dirty="0" err="1"/>
              <a:t>aisla</a:t>
            </a:r>
            <a:r>
              <a:rPr lang="es-ES" sz="2000" dirty="0"/>
              <a:t>.</a:t>
            </a:r>
          </a:p>
        </p:txBody>
      </p:sp>
      <p:graphicFrame>
        <p:nvGraphicFramePr>
          <p:cNvPr id="66637" name="Group 77"/>
          <p:cNvGraphicFramePr>
            <a:graphicFrameLocks noGrp="1"/>
          </p:cNvGraphicFramePr>
          <p:nvPr>
            <p:ph sz="half" idx="2"/>
          </p:nvPr>
        </p:nvGraphicFramePr>
        <p:xfrm>
          <a:off x="7381875" y="2241550"/>
          <a:ext cx="4105275" cy="3589338"/>
        </p:xfrm>
        <a:graphic>
          <a:graphicData uri="http://schemas.openxmlformats.org/drawingml/2006/table">
            <a:tbl>
              <a:tblPr/>
              <a:tblGrid>
                <a:gridCol w="2084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275"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CONSTRUCTIVA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  <a:p>
                      <a:pPr marL="228600" marR="0" lvl="0" indent="-228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DESTRUCTIVA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Concreta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General</a:t>
                      </a:r>
                      <a:endParaRPr kumimoji="0" lang="es-E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Centrada en la tarea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Centrada en la persona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813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Tono respetuoso y amable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Tono irrespetuoso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Ecuánime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MS Mincho" pitchFamily="49" charset="-128"/>
                          <a:cs typeface="Times New Roman" pitchFamily="18" charset="0"/>
                        </a:rPr>
                        <a:t>No ecuánime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Imagen 2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3167" y="212246"/>
            <a:ext cx="2243500" cy="162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xfrm>
            <a:off x="295551" y="409713"/>
            <a:ext cx="10515600" cy="1001713"/>
          </a:xfrm>
        </p:spPr>
        <p:txBody>
          <a:bodyPr/>
          <a:lstStyle/>
          <a:p>
            <a:pPr eaLnBrk="1" hangingPunct="1"/>
            <a:r>
              <a:rPr lang="es-ES" sz="4200" b="1" dirty="0">
                <a:solidFill>
                  <a:srgbClr val="C00000"/>
                </a:solidFill>
              </a:rPr>
              <a:t>La conducta impulsada por las emociones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>
          <a:xfrm>
            <a:off x="838200" y="1778000"/>
            <a:ext cx="10515600" cy="4810125"/>
          </a:xfrm>
        </p:spPr>
        <p:txBody>
          <a:bodyPr/>
          <a:lstStyle/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s-ES" sz="2200" dirty="0"/>
              <a:t>Emociones básicas: Ira, tristeza, alegría, asco, miedo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s-ES" sz="2200" dirty="0"/>
              <a:t>Componentes de la emoción: Físico, Pensamientos, Impulso de actuar o reaccionar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s-ES" sz="2200" dirty="0"/>
              <a:t>Son necesarias para la supervivencia:</a:t>
            </a:r>
          </a:p>
          <a:p>
            <a:pPr lvl="1" eaLnBrk="1" hangingPunct="1">
              <a:lnSpc>
                <a:spcPct val="100000"/>
              </a:lnSpc>
            </a:pPr>
            <a:r>
              <a:rPr lang="es-ES" sz="2200" dirty="0"/>
              <a:t>Nos facilitan una información importante</a:t>
            </a:r>
          </a:p>
          <a:p>
            <a:pPr lvl="1" eaLnBrk="1" hangingPunct="1">
              <a:lnSpc>
                <a:spcPct val="100000"/>
              </a:lnSpc>
            </a:pPr>
            <a:r>
              <a:rPr lang="es-ES" sz="2200" dirty="0"/>
              <a:t>Nos motivan y preparan para hacer cosas constructivas</a:t>
            </a:r>
          </a:p>
          <a:p>
            <a:pPr lvl="1" eaLnBrk="1" hangingPunct="1">
              <a:lnSpc>
                <a:spcPct val="100000"/>
              </a:lnSpc>
            </a:pPr>
            <a:r>
              <a:rPr lang="es-ES" sz="2200" dirty="0"/>
              <a:t>Las emociones informan a los demás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s-ES" sz="2200" dirty="0"/>
              <a:t>Pero pueden arrastrarnos y llevarnos a actuar impulsivamente 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2200" dirty="0"/>
              <a:t>Por nuestra herencia genética, choque con normas sociales.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2200" dirty="0"/>
              <a:t>Sus efectos inmediatos pueden ser satisfactorios en el momento </a:t>
            </a:r>
          </a:p>
          <a:p>
            <a:pPr lvl="1" eaLnBrk="1" hangingPunct="1">
              <a:lnSpc>
                <a:spcPct val="100000"/>
              </a:lnSpc>
              <a:buFont typeface="Wingdings" pitchFamily="2" charset="2"/>
              <a:buChar char="§"/>
            </a:pPr>
            <a:r>
              <a:rPr lang="es-ES" sz="2200" dirty="0"/>
              <a:t>Emociones secundarias </a:t>
            </a:r>
          </a:p>
          <a:p>
            <a:pPr marL="0" indent="0" eaLnBrk="1" hangingPunct="1">
              <a:lnSpc>
                <a:spcPct val="100000"/>
              </a:lnSpc>
              <a:buFont typeface="Arial" charset="0"/>
              <a:buNone/>
            </a:pPr>
            <a:endParaRPr lang="es-ES" sz="2400" dirty="0"/>
          </a:p>
        </p:txBody>
      </p:sp>
      <p:pic>
        <p:nvPicPr>
          <p:cNvPr id="3" name="Imagen 2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2005" y="192502"/>
            <a:ext cx="3019995" cy="1585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>
          <a:xfrm>
            <a:off x="-1296988" y="3563938"/>
            <a:ext cx="14785976" cy="1209675"/>
          </a:xfrm>
          <a:solidFill>
            <a:srgbClr val="FF99CC"/>
          </a:solidFill>
        </p:spPr>
        <p:txBody>
          <a:bodyPr anchor="ctr"/>
          <a:lstStyle/>
          <a:p>
            <a:pPr eaLnBrk="1" hangingPunct="1"/>
            <a:r>
              <a:rPr lang="es-ES" sz="4400" b="1"/>
              <a:t>		</a:t>
            </a:r>
            <a:r>
              <a:rPr lang="es-ES" sz="3400" b="1">
                <a:solidFill>
                  <a:srgbClr val="000000"/>
                </a:solidFill>
              </a:rPr>
              <a:t>1. La conexión cuerpo-mente: en busca de las causas del cáncer</a:t>
            </a:r>
            <a:endParaRPr lang="es-ES" sz="34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0925" y="1825625"/>
            <a:ext cx="10515600" cy="4351338"/>
          </a:xfrm>
        </p:spPr>
        <p:txBody>
          <a:bodyPr/>
          <a:lstStyle/>
          <a:p>
            <a:pPr marL="609600" indent="-609600" eaLnBrk="1" hangingPunct="1">
              <a:lnSpc>
                <a:spcPct val="200000"/>
              </a:lnSpc>
            </a:pPr>
            <a:r>
              <a:rPr lang="es-ES" altLang="es-ES" sz="2400"/>
              <a:t>Practica el silencio (primero fuera, el de dentro vendrá seguido)</a:t>
            </a:r>
          </a:p>
          <a:p>
            <a:pPr marL="609600" indent="-609600" eaLnBrk="1" hangingPunct="1">
              <a:lnSpc>
                <a:spcPct val="200000"/>
              </a:lnSpc>
            </a:pPr>
            <a:r>
              <a:rPr lang="es-ES" altLang="es-ES" sz="2400"/>
              <a:t>Meditación, Yoga, Qi Gong… (auto-indagación)</a:t>
            </a:r>
          </a:p>
          <a:p>
            <a:pPr marL="609600" indent="-609600" eaLnBrk="1" hangingPunct="1">
              <a:lnSpc>
                <a:spcPct val="150000"/>
              </a:lnSpc>
            </a:pPr>
            <a:r>
              <a:rPr lang="es-ES" altLang="es-ES" sz="2400"/>
              <a:t>Sabiduría Tolteca: </a:t>
            </a:r>
          </a:p>
          <a:p>
            <a:pPr marL="914400" lvl="2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s-ES" altLang="es-ES" sz="2400">
                <a:solidFill>
                  <a:srgbClr val="767171"/>
                </a:solidFill>
              </a:rPr>
              <a:t>Se impecable con tus palabras</a:t>
            </a:r>
          </a:p>
          <a:p>
            <a:pPr marL="914400" lvl="2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s-ES" altLang="es-ES" sz="2400">
                <a:solidFill>
                  <a:srgbClr val="767171"/>
                </a:solidFill>
              </a:rPr>
              <a:t>No te tomes nada personalmente</a:t>
            </a:r>
          </a:p>
          <a:p>
            <a:pPr marL="914400" lvl="2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s-ES" altLang="es-ES" sz="2400">
                <a:solidFill>
                  <a:srgbClr val="767171"/>
                </a:solidFill>
              </a:rPr>
              <a:t>No hagas suposiciones</a:t>
            </a:r>
          </a:p>
          <a:p>
            <a:pPr marL="914400" lvl="2" indent="0" eaLnBrk="1" hangingPunct="1">
              <a:lnSpc>
                <a:spcPct val="100000"/>
              </a:lnSpc>
              <a:buFont typeface="Arial" charset="0"/>
              <a:buNone/>
            </a:pPr>
            <a:r>
              <a:rPr lang="es-ES" altLang="es-ES" sz="2400">
                <a:solidFill>
                  <a:srgbClr val="767171"/>
                </a:solidFill>
              </a:rPr>
              <a:t>Haz siempre lo máximo que puedas </a:t>
            </a:r>
          </a:p>
          <a:p>
            <a:pPr marL="609600" indent="-609600" eaLnBrk="1" hangingPunct="1">
              <a:lnSpc>
                <a:spcPct val="200000"/>
              </a:lnSpc>
              <a:buFont typeface="Arial" charset="0"/>
              <a:buNone/>
            </a:pPr>
            <a:r>
              <a:rPr lang="es-ES" altLang="es-ES" sz="2400"/>
              <a:t> 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s-ES" altLang="es-ES" sz="2000"/>
          </a:p>
        </p:txBody>
      </p:sp>
      <p:sp>
        <p:nvSpPr>
          <p:cNvPr id="6" name="Rectángulo: esquinas redondeadas 5">
            <a:extLst/>
          </p:cNvPr>
          <p:cNvSpPr/>
          <p:nvPr/>
        </p:nvSpPr>
        <p:spPr>
          <a:xfrm>
            <a:off x="909638" y="528638"/>
            <a:ext cx="10372725" cy="914400"/>
          </a:xfrm>
          <a:prstGeom prst="roundRect">
            <a:avLst/>
          </a:prstGeom>
          <a:solidFill>
            <a:srgbClr val="FF99CC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S" sz="4800" dirty="0">
                <a:solidFill>
                  <a:schemeClr val="tx1"/>
                </a:solidFill>
              </a:rPr>
              <a:t>En definitiva….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24063"/>
            <a:ext cx="10515600" cy="4044950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s-ES" altLang="es-ES"/>
              <a:t>Tienes mucho que decir en el tratamiento, implícate</a:t>
            </a:r>
          </a:p>
          <a:p>
            <a:pPr eaLnBrk="1" hangingPunct="1">
              <a:lnSpc>
                <a:spcPct val="200000"/>
              </a:lnSpc>
            </a:pPr>
            <a:r>
              <a:rPr lang="es-ES" altLang="es-ES"/>
              <a:t> ¡No te automediques!</a:t>
            </a:r>
          </a:p>
          <a:p>
            <a:pPr eaLnBrk="1" hangingPunct="1">
              <a:lnSpc>
                <a:spcPct val="200000"/>
              </a:lnSpc>
            </a:pPr>
            <a:r>
              <a:rPr lang="es-ES" altLang="es-ES"/>
              <a:t>Puedes ayudarte de otras prácticas </a:t>
            </a:r>
          </a:p>
          <a:p>
            <a:pPr eaLnBrk="1" hangingPunct="1">
              <a:lnSpc>
                <a:spcPct val="200000"/>
              </a:lnSpc>
            </a:pPr>
            <a:r>
              <a:rPr lang="es-ES" altLang="es-ES"/>
              <a:t>Escucha a los expertos y busca un plan</a:t>
            </a:r>
          </a:p>
        </p:txBody>
      </p:sp>
      <p:sp>
        <p:nvSpPr>
          <p:cNvPr id="4" name="Rectángulo: esquinas redondeadas 3">
            <a:extLst/>
          </p:cNvPr>
          <p:cNvSpPr/>
          <p:nvPr/>
        </p:nvSpPr>
        <p:spPr>
          <a:xfrm>
            <a:off x="981075" y="469900"/>
            <a:ext cx="10372725" cy="914400"/>
          </a:xfrm>
          <a:prstGeom prst="roundRect">
            <a:avLst/>
          </a:prstGeom>
          <a:solidFill>
            <a:srgbClr val="DEC8EE"/>
          </a:solidFill>
          <a:ln>
            <a:solidFill>
              <a:srgbClr val="DEC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4800" dirty="0">
                <a:solidFill>
                  <a:schemeClr val="tx1"/>
                </a:solidFill>
              </a:rPr>
              <a:t>Dirigir tu tratamiento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2224088"/>
            <a:ext cx="11115675" cy="3911600"/>
          </a:xfrm>
        </p:spPr>
        <p:txBody>
          <a:bodyPr/>
          <a:lstStyle/>
          <a:p>
            <a:pPr marL="609600" indent="-609600" eaLnBrk="1" hangingPunct="1">
              <a:lnSpc>
                <a:spcPct val="100000"/>
              </a:lnSpc>
            </a:pPr>
            <a:r>
              <a:rPr lang="es-ES" altLang="es-ES" sz="2400"/>
              <a:t>No es momento de lamentarse de lo que nunca se alcanzará por culpa de la enfermedad. Todo lo contrario, hay que </a:t>
            </a:r>
            <a:r>
              <a:rPr lang="es-ES" altLang="es-ES" sz="2400" b="1"/>
              <a:t>ponerse en marcha </a:t>
            </a:r>
            <a:r>
              <a:rPr lang="es-ES" altLang="es-ES" sz="2400"/>
              <a:t>hacia nuevas metas. </a:t>
            </a:r>
          </a:p>
          <a:p>
            <a:pPr marL="609600" indent="-609600" eaLnBrk="1" hangingPunct="1">
              <a:lnSpc>
                <a:spcPct val="100000"/>
              </a:lnSpc>
            </a:pPr>
            <a:endParaRPr lang="es-ES" altLang="es-ES" sz="2400"/>
          </a:p>
          <a:p>
            <a:pPr marL="609600" indent="-609600" eaLnBrk="1" hangingPunct="1">
              <a:lnSpc>
                <a:spcPct val="100000"/>
              </a:lnSpc>
            </a:pPr>
            <a:r>
              <a:rPr lang="es-ES" altLang="es-ES" sz="2400"/>
              <a:t>Aceptar que cierto grado de sufrimiento es inevitable. Lo que de verdad duele es no aceptarlo. </a:t>
            </a:r>
          </a:p>
          <a:p>
            <a:pPr marL="609600" indent="-609600" eaLnBrk="1" hangingPunct="1">
              <a:lnSpc>
                <a:spcPct val="100000"/>
              </a:lnSpc>
            </a:pPr>
            <a:endParaRPr lang="es-ES" altLang="es-ES" sz="2400"/>
          </a:p>
          <a:p>
            <a:pPr marL="609600" indent="-609600" eaLnBrk="1" hangingPunct="1">
              <a:lnSpc>
                <a:spcPct val="100000"/>
              </a:lnSpc>
            </a:pPr>
            <a:r>
              <a:rPr lang="es-ES" altLang="es-ES" sz="2400"/>
              <a:t>Cuando aparezca, déjale espacio, permite que esté. A lo mejor lo adecuado es cuidarte y mimarte. Cuando no haya dolor, simplemente ¡VIVE!</a:t>
            </a:r>
          </a:p>
        </p:txBody>
      </p:sp>
      <p:sp>
        <p:nvSpPr>
          <p:cNvPr id="4" name="Rectángulo: esquinas redondeadas 3">
            <a:extLst/>
          </p:cNvPr>
          <p:cNvSpPr/>
          <p:nvPr/>
        </p:nvSpPr>
        <p:spPr>
          <a:xfrm>
            <a:off x="909638" y="536575"/>
            <a:ext cx="10372725" cy="914400"/>
          </a:xfrm>
          <a:prstGeom prst="roundRect">
            <a:avLst/>
          </a:prstGeom>
          <a:solidFill>
            <a:srgbClr val="C00000"/>
          </a:solidFill>
          <a:ln>
            <a:solidFill>
              <a:srgbClr val="DEC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altLang="es-ES" sz="4400" b="1" dirty="0">
                <a:solidFill>
                  <a:schemeClr val="bg1">
                    <a:lumMod val="95000"/>
                  </a:schemeClr>
                </a:solidFill>
                <a:latin typeface="Calibri Light"/>
                <a:ea typeface="+mj-ea"/>
                <a:cs typeface="+mj-cs"/>
              </a:rPr>
              <a:t>Bailar con el dolor </a:t>
            </a:r>
            <a:endParaRPr lang="es-E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73238"/>
            <a:ext cx="10702925" cy="44735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es-ES" altLang="es-ES" sz="2400" dirty="0"/>
          </a:p>
          <a:p>
            <a:pPr marL="609600" indent="-609600" eaLnBrk="1" hangingPunct="1">
              <a:defRPr/>
            </a:pPr>
            <a:endParaRPr lang="es-ES" altLang="es-ES" sz="2600" dirty="0"/>
          </a:p>
          <a:p>
            <a:pPr marL="609600" indent="-609600" eaLnBrk="1" hangingPunct="1">
              <a:defRPr/>
            </a:pPr>
            <a:r>
              <a:rPr lang="es-ES" altLang="es-ES" sz="2600" dirty="0"/>
              <a:t>La enfermedad te pone los pies en la tierra y te da la oportunidad de crecer personalmente.</a:t>
            </a:r>
          </a:p>
          <a:p>
            <a:pPr marL="609600" indent="-609600" eaLnBrk="1" hangingPunct="1">
              <a:defRPr/>
            </a:pPr>
            <a:endParaRPr lang="es-ES" altLang="es-ES" sz="2600" dirty="0"/>
          </a:p>
          <a:p>
            <a:pPr marL="609600" indent="-609600" eaLnBrk="1" hangingPunct="1">
              <a:defRPr/>
            </a:pPr>
            <a:endParaRPr lang="es-ES" altLang="es-ES" sz="2600" dirty="0"/>
          </a:p>
          <a:p>
            <a:pPr marL="609600" indent="-609600" eaLnBrk="1" hangingPunct="1">
              <a:defRPr/>
            </a:pPr>
            <a:r>
              <a:rPr lang="es-ES" altLang="es-ES" sz="2600" dirty="0"/>
              <a:t>Sé consciente de la grandeza de ser parte de la naturaleza y de estar vivo. Lo que puedes hacer y sentir </a:t>
            </a:r>
            <a:r>
              <a:rPr lang="es-ES" altLang="es-ES" sz="2600"/>
              <a:t>por ello </a:t>
            </a:r>
            <a:r>
              <a:rPr lang="es-ES" altLang="es-ES" sz="2600" dirty="0"/>
              <a:t>es infinito. Todo depende de ti.</a:t>
            </a:r>
          </a:p>
        </p:txBody>
      </p:sp>
      <p:sp>
        <p:nvSpPr>
          <p:cNvPr id="4" name="Rectángulo: esquinas redondeadas 3">
            <a:extLst/>
          </p:cNvPr>
          <p:cNvSpPr/>
          <p:nvPr/>
        </p:nvSpPr>
        <p:spPr>
          <a:xfrm>
            <a:off x="838200" y="452438"/>
            <a:ext cx="10372725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DEC8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altLang="es-ES" sz="4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Romper el caparazón </a:t>
            </a:r>
            <a:endParaRPr lang="es-E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ítulo 1"/>
          <p:cNvSpPr>
            <a:spLocks noGrp="1"/>
          </p:cNvSpPr>
          <p:nvPr>
            <p:ph type="title"/>
          </p:nvPr>
        </p:nvSpPr>
        <p:spPr>
          <a:xfrm>
            <a:off x="-1922463" y="3563938"/>
            <a:ext cx="14785976" cy="1209675"/>
          </a:xfrm>
          <a:solidFill>
            <a:srgbClr val="FF99CC"/>
          </a:solidFill>
        </p:spPr>
        <p:txBody>
          <a:bodyPr anchor="ctr"/>
          <a:lstStyle/>
          <a:p>
            <a:pPr eaLnBrk="1" hangingPunct="1"/>
            <a:r>
              <a:rPr lang="es-ES" sz="4400" b="1"/>
              <a:t>			5. Sistemas de apoyo</a:t>
            </a:r>
            <a:endParaRPr lang="es-E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941388"/>
            <a:ext cx="10515600" cy="52355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sz="3200"/>
              <a:t>Documentales, libros…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/>
              <a:t>Tratamientos médicos profesionales 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/>
              <a:t>Tratamientos espirituales y psicológicos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>
                <a:solidFill>
                  <a:srgbClr val="000000"/>
                </a:solidFill>
              </a:rPr>
              <a:t>Tratamientos naturales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/>
              <a:t>Organizaciones y grupos de apoyo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3200"/>
              <a:t>La familia y amigos</a:t>
            </a:r>
          </a:p>
          <a:p>
            <a:pPr eaLnBrk="1" hangingPunct="1">
              <a:buFont typeface="Arial" charset="0"/>
              <a:buNone/>
            </a:pPr>
            <a:endParaRPr lang="es-ES" altLang="es-ES" sz="32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13" y="0"/>
            <a:ext cx="12203113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uadroTexto 9">
            <a:extLst/>
          </p:cNvPr>
          <p:cNvSpPr txBox="1"/>
          <p:nvPr/>
        </p:nvSpPr>
        <p:spPr>
          <a:xfrm>
            <a:off x="450850" y="5553075"/>
            <a:ext cx="536416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La vida es un equilibrio entre sostener y dejar ir. </a:t>
            </a:r>
          </a:p>
          <a:p>
            <a:pPr algn="ctr">
              <a:defRPr/>
            </a:pP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(Rumi)</a:t>
            </a:r>
          </a:p>
        </p:txBody>
      </p:sp>
      <p:sp>
        <p:nvSpPr>
          <p:cNvPr id="11" name="CuadroTexto 10">
            <a:extLst/>
          </p:cNvPr>
          <p:cNvSpPr txBox="1"/>
          <p:nvPr/>
        </p:nvSpPr>
        <p:spPr>
          <a:xfrm>
            <a:off x="6096000" y="1868488"/>
            <a:ext cx="38957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GRACIAS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415925"/>
            <a:ext cx="3341688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1988" y="415925"/>
            <a:ext cx="3656012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Imagen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1625" y="415925"/>
            <a:ext cx="3814763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838200" y="512763"/>
            <a:ext cx="10515600" cy="1000125"/>
          </a:xfrm>
        </p:spPr>
        <p:txBody>
          <a:bodyPr/>
          <a:lstStyle/>
          <a:p>
            <a:pPr eaLnBrk="1" hangingPunct="1"/>
            <a:r>
              <a:rPr lang="es-ES"/>
              <a:t>La conexión mente-cuerpo</a:t>
            </a:r>
          </a:p>
        </p:txBody>
      </p:sp>
      <p:sp>
        <p:nvSpPr>
          <p:cNvPr id="29698" name="Marcador de contenido 2"/>
          <p:cNvSpPr>
            <a:spLocks noGrp="1"/>
          </p:cNvSpPr>
          <p:nvPr>
            <p:ph idx="4294967295"/>
          </p:nvPr>
        </p:nvSpPr>
        <p:spPr>
          <a:xfrm>
            <a:off x="801688" y="2586038"/>
            <a:ext cx="11063287" cy="3868737"/>
          </a:xfrm>
        </p:spPr>
        <p:txBody>
          <a:bodyPr/>
          <a:lstStyle/>
          <a:p>
            <a:pPr eaLnBrk="1" hangingPunct="1">
              <a:lnSpc>
                <a:spcPct val="200000"/>
              </a:lnSpc>
            </a:pPr>
            <a:r>
              <a:rPr lang="es-ES" sz="2600"/>
              <a:t>Una enfermedad no es un simple problema físico sino un problema global</a:t>
            </a:r>
          </a:p>
          <a:p>
            <a:pPr eaLnBrk="1" hangingPunct="1">
              <a:lnSpc>
                <a:spcPct val="200000"/>
              </a:lnSpc>
            </a:pPr>
            <a:r>
              <a:rPr lang="es-ES" sz="2600"/>
              <a:t>Ejemplos: Técnicas de Biofeedback…</a:t>
            </a:r>
          </a:p>
          <a:p>
            <a:pPr eaLnBrk="1" hangingPunct="1">
              <a:lnSpc>
                <a:spcPct val="200000"/>
              </a:lnSpc>
            </a:pPr>
            <a:r>
              <a:rPr lang="es-ES" sz="2600"/>
              <a:t>Preguntas en medicina sin responder</a:t>
            </a:r>
          </a:p>
          <a:p>
            <a:pPr eaLnBrk="1" hangingPunct="1"/>
            <a:endParaRPr lang="es-ES" sz="2600"/>
          </a:p>
        </p:txBody>
      </p:sp>
      <p:pic>
        <p:nvPicPr>
          <p:cNvPr id="7" name="Imagen 6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9406" y="212172"/>
            <a:ext cx="3099816" cy="173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850"/>
          </a:xfrm>
        </p:spPr>
        <p:txBody>
          <a:bodyPr/>
          <a:lstStyle/>
          <a:p>
            <a:pPr eaLnBrk="1" hangingPunct="1"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En busca de las causas del cáncer</a:t>
            </a:r>
          </a:p>
        </p:txBody>
      </p:sp>
      <p:sp>
        <p:nvSpPr>
          <p:cNvPr id="29698" name="Marcador de contenido 2"/>
          <p:cNvSpPr>
            <a:spLocks noGrp="1"/>
          </p:cNvSpPr>
          <p:nvPr>
            <p:ph idx="1"/>
          </p:nvPr>
        </p:nvSpPr>
        <p:spPr>
          <a:xfrm>
            <a:off x="838200" y="1630363"/>
            <a:ext cx="10515600" cy="47434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s-ES" sz="2400"/>
              <a:t>Los factores externos (sustancias cancerígenas, predisposición genética, radiación, dieta) por sí solos no proporcionan una explicación adecuada a qué causa el cáncer</a:t>
            </a:r>
          </a:p>
          <a:p>
            <a:pPr lvl="1" eaLnBrk="1" hangingPunct="1">
              <a:buFont typeface="Wingdings" pitchFamily="2" charset="2"/>
              <a:buChar char="Ø"/>
            </a:pPr>
            <a:endParaRPr lang="es-ES"/>
          </a:p>
          <a:p>
            <a:pPr marL="0" indent="0" eaLnBrk="1" hangingPunct="1">
              <a:buFont typeface="Arial" charset="0"/>
              <a:buNone/>
            </a:pPr>
            <a:r>
              <a:rPr lang="es-ES" sz="2400"/>
              <a:t>Sí hay algo determinante: La supresión de las defensas naturales del cuerpo contra la enfermedad. </a:t>
            </a:r>
          </a:p>
          <a:p>
            <a:pPr marL="914400" lvl="2" indent="0" eaLnBrk="1" hangingPunct="1">
              <a:buFont typeface="Arial" charset="0"/>
              <a:buNone/>
            </a:pPr>
            <a:endParaRPr lang="es-ES"/>
          </a:p>
          <a:p>
            <a:pPr marL="914400" lvl="2" indent="0" eaLnBrk="1" hangingPunct="1">
              <a:buFont typeface="Arial" charset="0"/>
              <a:buNone/>
            </a:pPr>
            <a:endParaRPr lang="es-ES" sz="2400"/>
          </a:p>
          <a:p>
            <a:pPr marL="914400" lvl="2" indent="0" eaLnBrk="1" hangingPunct="1">
              <a:buFont typeface="Arial" charset="0"/>
              <a:buNone/>
            </a:pPr>
            <a:endParaRPr lang="es-ES" sz="2400"/>
          </a:p>
          <a:p>
            <a:pPr marL="914400" lvl="2" indent="0" eaLnBrk="1" hangingPunct="1">
              <a:buFont typeface="Arial" charset="0"/>
              <a:buNone/>
            </a:pPr>
            <a:endParaRPr lang="es-ES" sz="2400"/>
          </a:p>
          <a:p>
            <a:pPr lvl="1" algn="ctr" eaLnBrk="1" hangingPunct="1">
              <a:buFont typeface="Arial" charset="0"/>
              <a:buNone/>
            </a:pPr>
            <a:r>
              <a:rPr lang="es-ES"/>
              <a:t>¿Qué inhibiría al sistema inmunitario y puede limitar su función?</a:t>
            </a:r>
          </a:p>
          <a:p>
            <a:pPr marL="914400" lvl="2" indent="0" eaLnBrk="1" hangingPunct="1">
              <a:buFont typeface="Arial" charset="0"/>
              <a:buNone/>
            </a:pPr>
            <a:endParaRPr lang="es-ES"/>
          </a:p>
        </p:txBody>
      </p:sp>
      <p:sp>
        <p:nvSpPr>
          <p:cNvPr id="2" name="Flecha: a la derecha 1"/>
          <p:cNvSpPr>
            <a:spLocks noChangeArrowheads="1"/>
          </p:cNvSpPr>
          <p:nvPr/>
        </p:nvSpPr>
        <p:spPr bwMode="auto">
          <a:xfrm rot="5400000">
            <a:off x="5211762" y="3794126"/>
            <a:ext cx="830263" cy="10080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03864"/>
          </a:solidFill>
          <a:ln w="12700" algn="ctr">
            <a:solidFill>
              <a:srgbClr val="D9D9D9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es-E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>
          <a:xfrm>
            <a:off x="-1922463" y="3563938"/>
            <a:ext cx="14785976" cy="1209675"/>
          </a:xfrm>
          <a:solidFill>
            <a:srgbClr val="FF99CC"/>
          </a:solidFill>
        </p:spPr>
        <p:txBody>
          <a:bodyPr anchor="ctr"/>
          <a:lstStyle/>
          <a:p>
            <a:pPr eaLnBrk="1" hangingPunct="1"/>
            <a:r>
              <a:rPr lang="es-ES" sz="4400" b="1"/>
              <a:t>			</a:t>
            </a:r>
            <a:r>
              <a:rPr lang="es-ES" sz="4800" b="1">
                <a:solidFill>
                  <a:srgbClr val="000000"/>
                </a:solidFill>
              </a:rPr>
              <a:t> 2. Relación entre estrés y Cáncer</a:t>
            </a:r>
            <a:endParaRPr lang="es-E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5 Marcador de contenido"/>
          <p:cNvSpPr>
            <a:spLocks noGrp="1"/>
          </p:cNvSpPr>
          <p:nvPr>
            <p:ph idx="1"/>
          </p:nvPr>
        </p:nvSpPr>
        <p:spPr>
          <a:xfrm>
            <a:off x="1981200" y="836613"/>
            <a:ext cx="8229600" cy="528955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es-ES" altLang="es-ES"/>
          </a:p>
          <a:p>
            <a:pPr marL="0" indent="0" algn="ctr" eaLnBrk="1" hangingPunct="1">
              <a:buFont typeface="Arial" charset="0"/>
              <a:buNone/>
            </a:pPr>
            <a:endParaRPr lang="es-ES" altLang="es-ES"/>
          </a:p>
          <a:p>
            <a:pPr marL="0" indent="0" algn="ctr" eaLnBrk="1" hangingPunct="1">
              <a:buFont typeface="Arial" charset="0"/>
              <a:buNone/>
            </a:pPr>
            <a:endParaRPr lang="es-ES" altLang="es-ES"/>
          </a:p>
        </p:txBody>
      </p:sp>
      <p:pic>
        <p:nvPicPr>
          <p:cNvPr id="9220" name="6 Imagen">
            <a:extLst/>
          </p:cNvPr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8805257" y="357466"/>
            <a:ext cx="2996218" cy="199337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9221" name="Text Box 47">
            <a:extLst/>
          </p:cNvPr>
          <p:cNvSpPr txBox="1">
            <a:spLocks noChangeArrowheads="1"/>
          </p:cNvSpPr>
          <p:nvPr/>
        </p:nvSpPr>
        <p:spPr bwMode="auto">
          <a:xfrm>
            <a:off x="688975" y="3648075"/>
            <a:ext cx="10814050" cy="24780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s-ES" altLang="es-ES" dirty="0">
              <a:latin typeface="+mn-lt"/>
              <a:cs typeface="+mn-cs"/>
            </a:endParaRP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s-ES" altLang="es-ES" sz="3000" dirty="0">
                <a:latin typeface="+mn-lt"/>
                <a:cs typeface="+mn-cs"/>
              </a:rPr>
              <a:t>Una reacción  instintiva y natural, que permite al organismo enfrentar cualquier tipo de demanda real o imaginaria. </a:t>
            </a:r>
          </a:p>
          <a:p>
            <a:pPr algn="ctr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s-ES" altLang="es-ES" dirty="0">
              <a:latin typeface="+mn-lt"/>
              <a:cs typeface="+mn-cs"/>
            </a:endParaRPr>
          </a:p>
        </p:txBody>
      </p:sp>
      <p:sp>
        <p:nvSpPr>
          <p:cNvPr id="32772" name="CuadroTexto 1"/>
          <p:cNvSpPr txBox="1">
            <a:spLocks noChangeArrowheads="1"/>
          </p:cNvSpPr>
          <p:nvPr/>
        </p:nvSpPr>
        <p:spPr bwMode="auto">
          <a:xfrm>
            <a:off x="4711700" y="430213"/>
            <a:ext cx="1866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5400">
                <a:latin typeface="Calibri" pitchFamily="34" charset="0"/>
              </a:rPr>
              <a:t>Estrés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525" y="279400"/>
            <a:ext cx="35687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1" name="1 Rectángulo">
            <a:extLst/>
          </p:cNvPr>
          <p:cNvSpPr>
            <a:spLocks noChangeArrowheads="1"/>
          </p:cNvSpPr>
          <p:nvPr/>
        </p:nvSpPr>
        <p:spPr bwMode="auto">
          <a:xfrm>
            <a:off x="1265238" y="2293938"/>
            <a:ext cx="9661525" cy="36687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s-ES" altLang="es-ES" sz="2400" dirty="0">
              <a:solidFill>
                <a:srgbClr val="1F497D">
                  <a:lumMod val="50000"/>
                </a:srgbClr>
              </a:solidFill>
              <a:latin typeface="Calibri"/>
              <a:cs typeface="+mn-cs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s-ES" altLang="es-ES" sz="2400" dirty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Proceso natural y habitual de </a:t>
            </a:r>
            <a:r>
              <a:rPr lang="es-ES" altLang="es-ES" sz="2400" b="1" dirty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adaptación </a:t>
            </a:r>
            <a:r>
              <a:rPr lang="es-ES" altLang="es-ES" sz="2400" dirty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que requiere mayor es</a:t>
            </a:r>
            <a:r>
              <a:rPr lang="es-ES" altLang="es-ES" sz="2400" i="1" dirty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fuerzo</a:t>
            </a:r>
            <a:r>
              <a:rPr lang="es-ES" altLang="es-ES" sz="2400" dirty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.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s-ES" altLang="es-ES" dirty="0">
              <a:solidFill>
                <a:srgbClr val="1F497D">
                  <a:lumMod val="50000"/>
                </a:srgbClr>
              </a:solidFill>
              <a:latin typeface="Calibri"/>
              <a:cs typeface="+mn-cs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es-ES" altLang="es-ES" sz="2400" dirty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Respuesta de </a:t>
            </a:r>
            <a:r>
              <a:rPr lang="es-ES" altLang="es-ES" sz="2400" b="1" dirty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superación </a:t>
            </a:r>
            <a:r>
              <a:rPr lang="es-ES" altLang="es-ES" sz="2400" dirty="0">
                <a:solidFill>
                  <a:srgbClr val="1F497D">
                    <a:lumMod val="50000"/>
                  </a:srgbClr>
                </a:solidFill>
                <a:latin typeface="Calibri"/>
                <a:cs typeface="+mn-cs"/>
              </a:rPr>
              <a:t>para las demandas y dificultades diarias.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s-ES" altLang="es-ES" sz="2400" dirty="0">
              <a:solidFill>
                <a:srgbClr val="1F497D">
                  <a:lumMod val="50000"/>
                </a:srgbClr>
              </a:solidFill>
              <a:latin typeface="Calibri"/>
              <a:cs typeface="+mn-cs"/>
            </a:endParaRPr>
          </a:p>
          <a:p>
            <a:pPr>
              <a:buFont typeface="Arial" panose="020B0604020202020204" pitchFamily="34" charset="0"/>
              <a:buNone/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Ayuda a transitar los cambios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altLang="es-ES" sz="2400" dirty="0">
              <a:solidFill>
                <a:schemeClr val="tx2">
                  <a:lumMod val="50000"/>
                </a:schemeClr>
              </a:solidFill>
              <a:latin typeface="Calibri"/>
              <a:cs typeface="+mn-cs"/>
            </a:endParaRPr>
          </a:p>
          <a:p>
            <a:pPr>
              <a:buFont typeface="Arial" charset="0"/>
              <a:buNone/>
              <a:defRPr/>
            </a:pPr>
            <a:r>
              <a:rPr lang="es-ES" sz="2400" dirty="0">
                <a:solidFill>
                  <a:schemeClr val="tx2">
                    <a:lumMod val="50000"/>
                  </a:schemeClr>
                </a:solidFill>
              </a:rPr>
              <a:t>Actitud positiva y serena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es-ES" altLang="es-ES" sz="1800" dirty="0">
              <a:solidFill>
                <a:prstClr val="black"/>
              </a:solidFill>
              <a:latin typeface="Arial" charset="0"/>
              <a:cs typeface="+mn-cs"/>
            </a:endParaRPr>
          </a:p>
        </p:txBody>
      </p:sp>
      <p:sp>
        <p:nvSpPr>
          <p:cNvPr id="33794" name="CuadroTexto 1"/>
          <p:cNvSpPr txBox="1">
            <a:spLocks noChangeArrowheads="1"/>
          </p:cNvSpPr>
          <p:nvPr/>
        </p:nvSpPr>
        <p:spPr bwMode="auto">
          <a:xfrm>
            <a:off x="887413" y="701675"/>
            <a:ext cx="6283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4000" b="1">
                <a:latin typeface="Calibri" pitchFamily="34" charset="0"/>
              </a:rPr>
              <a:t>(I) Estrés positivo-adaptativo</a:t>
            </a:r>
          </a:p>
        </p:txBody>
      </p:sp>
      <p:pic>
        <p:nvPicPr>
          <p:cNvPr id="5" name="Imagen 4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687" y="190982"/>
            <a:ext cx="3074505" cy="1729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/>
          </p:cNvPr>
          <p:cNvSpPr>
            <a:spLocks noGrp="1"/>
          </p:cNvSpPr>
          <p:nvPr>
            <p:ph type="title" idx="4294967295"/>
          </p:nvPr>
        </p:nvSpPr>
        <p:spPr>
          <a:xfrm>
            <a:off x="877888" y="639763"/>
            <a:ext cx="4927600" cy="863600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es-ES" sz="3600" dirty="0">
                <a:solidFill>
                  <a:schemeClr val="accent1">
                    <a:lumMod val="50000"/>
                  </a:schemeClr>
                </a:solidFill>
              </a:rPr>
              <a:t>Niveles de estrés positivo</a:t>
            </a:r>
          </a:p>
        </p:txBody>
      </p:sp>
      <p:cxnSp>
        <p:nvCxnSpPr>
          <p:cNvPr id="7" name="6 Conector angular">
            <a:extLst/>
          </p:cNvPr>
          <p:cNvCxnSpPr>
            <a:cxnSpLocks/>
          </p:cNvCxnSpPr>
          <p:nvPr/>
        </p:nvCxnSpPr>
        <p:spPr>
          <a:xfrm flipV="1">
            <a:off x="6399213" y="2133600"/>
            <a:ext cx="4400550" cy="1943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angular">
            <a:extLst/>
          </p:cNvPr>
          <p:cNvCxnSpPr>
            <a:cxnSpLocks/>
          </p:cNvCxnSpPr>
          <p:nvPr/>
        </p:nvCxnSpPr>
        <p:spPr>
          <a:xfrm flipV="1">
            <a:off x="2303463" y="4076700"/>
            <a:ext cx="4079875" cy="190023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0" name="26 CuadroTexto"/>
          <p:cNvSpPr txBox="1">
            <a:spLocks noChangeArrowheads="1"/>
          </p:cNvSpPr>
          <p:nvPr/>
        </p:nvSpPr>
        <p:spPr bwMode="auto">
          <a:xfrm>
            <a:off x="1884363" y="6011863"/>
            <a:ext cx="24907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000">
                <a:solidFill>
                  <a:srgbClr val="000000"/>
                </a:solidFill>
              </a:rPr>
              <a:t>Apatía, aburrimiento</a:t>
            </a:r>
          </a:p>
        </p:txBody>
      </p:sp>
      <p:sp>
        <p:nvSpPr>
          <p:cNvPr id="34821" name="27 CuadroTexto"/>
          <p:cNvSpPr txBox="1">
            <a:spLocks noChangeArrowheads="1"/>
          </p:cNvSpPr>
          <p:nvPr/>
        </p:nvSpPr>
        <p:spPr bwMode="auto">
          <a:xfrm>
            <a:off x="8793163" y="2290763"/>
            <a:ext cx="200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ES" altLang="es-ES" sz="2000">
                <a:solidFill>
                  <a:srgbClr val="000000"/>
                </a:solidFill>
              </a:rPr>
              <a:t>Muy placentero,</a:t>
            </a:r>
          </a:p>
          <a:p>
            <a:pPr algn="ctr"/>
            <a:r>
              <a:rPr lang="es-ES" altLang="es-ES" sz="2000">
                <a:solidFill>
                  <a:srgbClr val="000000"/>
                </a:solidFill>
              </a:rPr>
              <a:t>agotador</a:t>
            </a:r>
          </a:p>
        </p:txBody>
      </p:sp>
      <p:sp>
        <p:nvSpPr>
          <p:cNvPr id="34822" name="29 CuadroTexto"/>
          <p:cNvSpPr txBox="1">
            <a:spLocks noChangeArrowheads="1"/>
          </p:cNvSpPr>
          <p:nvPr/>
        </p:nvSpPr>
        <p:spPr bwMode="auto">
          <a:xfrm>
            <a:off x="5302250" y="4121150"/>
            <a:ext cx="2305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000">
                <a:solidFill>
                  <a:srgbClr val="000000"/>
                </a:solidFill>
              </a:rPr>
              <a:t>Dentro de los límites fisiológicos</a:t>
            </a:r>
          </a:p>
        </p:txBody>
      </p:sp>
      <p:sp>
        <p:nvSpPr>
          <p:cNvPr id="3" name="Rectángulo: esquinas redondeadas 2">
            <a:extLst/>
          </p:cNvPr>
          <p:cNvSpPr/>
          <p:nvPr/>
        </p:nvSpPr>
        <p:spPr>
          <a:xfrm>
            <a:off x="1884363" y="5086350"/>
            <a:ext cx="2459037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/>
              <a:t>Insuficiente</a:t>
            </a:r>
          </a:p>
        </p:txBody>
      </p:sp>
      <p:sp>
        <p:nvSpPr>
          <p:cNvPr id="12" name="Rectángulo: esquinas redondeadas 11">
            <a:extLst/>
          </p:cNvPr>
          <p:cNvSpPr/>
          <p:nvPr/>
        </p:nvSpPr>
        <p:spPr>
          <a:xfrm>
            <a:off x="5199063" y="2627313"/>
            <a:ext cx="2159000" cy="141446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Óptimo</a:t>
            </a:r>
          </a:p>
        </p:txBody>
      </p:sp>
      <p:sp>
        <p:nvSpPr>
          <p:cNvPr id="13" name="Rectángulo: esquinas redondeadas 12">
            <a:extLst/>
          </p:cNvPr>
          <p:cNvSpPr/>
          <p:nvPr/>
        </p:nvSpPr>
        <p:spPr>
          <a:xfrm>
            <a:off x="8516938" y="869950"/>
            <a:ext cx="2282825" cy="12636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dirty="0">
                <a:solidFill>
                  <a:schemeClr val="bg1"/>
                </a:solidFill>
              </a:rPr>
              <a:t>Excesivo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4052</TotalTime>
  <Words>1305</Words>
  <Application>Microsoft Office PowerPoint</Application>
  <PresentationFormat>Panorámica</PresentationFormat>
  <Paragraphs>265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48" baseType="lpstr">
      <vt:lpstr>MS Mincho</vt:lpstr>
      <vt:lpstr>ＭＳ Ｐゴシック</vt:lpstr>
      <vt:lpstr>Arial</vt:lpstr>
      <vt:lpstr>Calibri</vt:lpstr>
      <vt:lpstr>Calibri Light</vt:lpstr>
      <vt:lpstr>Copperplate Gothic Light</vt:lpstr>
      <vt:lpstr>Courier New</vt:lpstr>
      <vt:lpstr>Times New Roman</vt:lpstr>
      <vt:lpstr>Wingdings</vt:lpstr>
      <vt:lpstr>Tema de Office</vt:lpstr>
      <vt:lpstr>1_Tema de Office</vt:lpstr>
      <vt:lpstr>Estrés y cáncer: recuperando la salud</vt:lpstr>
      <vt:lpstr>INDICE</vt:lpstr>
      <vt:lpstr>  1. La conexión cuerpo-mente: en busca de las causas del cáncer</vt:lpstr>
      <vt:lpstr>La conexión mente-cuerpo</vt:lpstr>
      <vt:lpstr>En busca de las causas del cáncer</vt:lpstr>
      <vt:lpstr>    2. Relación entre estrés y Cáncer</vt:lpstr>
      <vt:lpstr>Presentación de PowerPoint</vt:lpstr>
      <vt:lpstr>Presentación de PowerPoint</vt:lpstr>
      <vt:lpstr>Niveles de estrés positivo</vt:lpstr>
      <vt:lpstr>(II) Estrés negativo o distrés </vt:lpstr>
      <vt:lpstr>Presentación de PowerPoint</vt:lpstr>
      <vt:lpstr>Presentación de PowerPoint</vt:lpstr>
      <vt:lpstr>Presentación de PowerPoint</vt:lpstr>
      <vt:lpstr>    3. Propuesta integral de recuperación del cáncer</vt:lpstr>
      <vt:lpstr>Presentación de PowerPoint</vt:lpstr>
      <vt:lpstr>Presentación de PowerPoint</vt:lpstr>
      <vt:lpstr>Presentación de PowerPoint</vt:lpstr>
      <vt:lpstr>    4. La Brújula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evitación</vt:lpstr>
      <vt:lpstr>La rumiación</vt:lpstr>
      <vt:lpstr>La autocrítica</vt:lpstr>
      <vt:lpstr>La conducta impulsada por las emociones</vt:lpstr>
      <vt:lpstr>Presentación de PowerPoint</vt:lpstr>
      <vt:lpstr>Presentación de PowerPoint</vt:lpstr>
      <vt:lpstr>Presentación de PowerPoint</vt:lpstr>
      <vt:lpstr>Presentación de PowerPoint</vt:lpstr>
      <vt:lpstr>   5. Sistemas de apoyo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 Romero</dc:creator>
  <cp:lastModifiedBy>Rocio Romero</cp:lastModifiedBy>
  <cp:revision>171</cp:revision>
  <dcterms:created xsi:type="dcterms:W3CDTF">2017-11-04T22:22:42Z</dcterms:created>
  <dcterms:modified xsi:type="dcterms:W3CDTF">2018-01-11T11:57:39Z</dcterms:modified>
</cp:coreProperties>
</file>