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34"/>
  </p:notesMasterIdLst>
  <p:sldIdLst>
    <p:sldId id="256" r:id="rId2"/>
    <p:sldId id="257" r:id="rId3"/>
    <p:sldId id="258" r:id="rId4"/>
    <p:sldId id="262" r:id="rId5"/>
    <p:sldId id="259" r:id="rId6"/>
    <p:sldId id="261" r:id="rId7"/>
    <p:sldId id="264" r:id="rId8"/>
    <p:sldId id="263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9" r:id="rId21"/>
    <p:sldId id="281" r:id="rId22"/>
    <p:sldId id="282" r:id="rId23"/>
    <p:sldId id="283" r:id="rId24"/>
    <p:sldId id="284" r:id="rId25"/>
    <p:sldId id="285" r:id="rId26"/>
    <p:sldId id="294" r:id="rId27"/>
    <p:sldId id="286" r:id="rId28"/>
    <p:sldId id="287" r:id="rId29"/>
    <p:sldId id="289" r:id="rId30"/>
    <p:sldId id="290" r:id="rId31"/>
    <p:sldId id="295" r:id="rId32"/>
    <p:sldId id="293" r:id="rId33"/>
  </p:sldIdLst>
  <p:sldSz cx="12192000" cy="6858000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90"/>
    <p:restoredTop sz="94682"/>
  </p:normalViewPr>
  <p:slideViewPr>
    <p:cSldViewPr snapToGrid="0" snapToObjects="1">
      <p:cViewPr>
        <p:scale>
          <a:sx n="98" d="100"/>
          <a:sy n="98" d="100"/>
        </p:scale>
        <p:origin x="-96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AA99C93-3FD4-4C16-A606-FB51D02272AB}" type="datetimeFigureOut">
              <a:rPr lang="es-ES_tradnl"/>
              <a:pPr>
                <a:defRPr/>
              </a:pPr>
              <a:t>23/01/2018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noProof="0" smtClean="0"/>
              <a:t>Haga clic para modificar los estilos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_tradnl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EF9D87C-64E0-4201-9A18-E811E31E5E1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85791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4E2B6-664E-48E0-A656-DDE188729ACC}" type="datetimeFigureOut">
              <a:rPr lang="es-ES_tradnl"/>
              <a:pPr>
                <a:defRPr/>
              </a:pPr>
              <a:t>23/01/2018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440E1-5043-4B3B-B678-CC6FF5BD7CE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21AAD-BC48-47F1-AE14-1DCE5914959C}" type="datetimeFigureOut">
              <a:rPr lang="es-ES_tradnl"/>
              <a:pPr>
                <a:defRPr/>
              </a:pPr>
              <a:t>23/01/2018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8E469-0900-4069-9262-FAF2FF021B5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08CD9-6BB8-48DA-A54E-ED1E50944047}" type="datetimeFigureOut">
              <a:rPr lang="es-ES_tradnl"/>
              <a:pPr>
                <a:defRPr/>
              </a:pPr>
              <a:t>23/01/2018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7F5B5-2708-448C-B07E-52B13F65D83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A873D-15CF-44A9-923E-4698C5F88848}" type="datetimeFigureOut">
              <a:rPr lang="es-ES_tradnl"/>
              <a:pPr>
                <a:defRPr/>
              </a:pPr>
              <a:t>23/01/2018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56509-3296-46C0-9517-C8620A2D598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C5984-3154-4F40-B92B-E9DCB1BA12F1}" type="datetimeFigureOut">
              <a:rPr lang="es-ES_tradnl"/>
              <a:pPr>
                <a:defRPr/>
              </a:pPr>
              <a:t>23/01/2018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C67C-7402-4802-B5D3-69046BE9BC6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674E9-756D-44F5-9B72-9709E4C5D672}" type="datetimeFigureOut">
              <a:rPr lang="es-ES_tradnl"/>
              <a:pPr>
                <a:defRPr/>
              </a:pPr>
              <a:t>23/01/2018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C4800-518B-4D1A-94F1-787F7DAF115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4791E-5381-4CF1-A786-66EB999D8472}" type="datetimeFigureOut">
              <a:rPr lang="es-ES_tradnl"/>
              <a:pPr>
                <a:defRPr/>
              </a:pPr>
              <a:t>23/01/2018</a:t>
            </a:fld>
            <a:endParaRPr lang="es-ES_tradn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F4970-FA43-48D3-B72C-0F1576E08F7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D094F-C395-4160-AD2B-E56B50E3F4D8}" type="datetimeFigureOut">
              <a:rPr lang="es-ES_tradnl"/>
              <a:pPr>
                <a:defRPr/>
              </a:pPr>
              <a:t>23/01/2018</a:t>
            </a:fld>
            <a:endParaRPr lang="es-ES_tradn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651B3-8B03-4620-83E2-FC402A43469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E6AAC-AD42-4449-A26A-4C5E2DE282B5}" type="datetimeFigureOut">
              <a:rPr lang="es-ES_tradnl"/>
              <a:pPr>
                <a:defRPr/>
              </a:pPr>
              <a:t>23/01/2018</a:t>
            </a:fld>
            <a:endParaRPr lang="es-ES_tradnl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BE8C7-F785-403B-AC56-BD0E7925ADC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953A1-A38C-4F99-B142-BD4F0CED1053}" type="datetimeFigureOut">
              <a:rPr lang="es-ES_tradnl"/>
              <a:pPr>
                <a:defRPr/>
              </a:pPr>
              <a:t>23/01/2018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ED970-2A95-420E-98DD-8219F3BA792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2B528-1E60-4BDF-945C-94719BD5BDCB}" type="datetimeFigureOut">
              <a:rPr lang="es-ES_tradnl"/>
              <a:pPr>
                <a:defRPr/>
              </a:pPr>
              <a:t>23/01/2018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ECD0A-8801-437A-80CD-6A5A660AFF0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2F8372-ADEB-41EC-92CB-F73C559B84DE}" type="datetimeFigureOut">
              <a:rPr lang="es-ES_tradnl"/>
              <a:pPr>
                <a:defRPr/>
              </a:pPr>
              <a:t>23/01/2018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40E72C-B255-493B-BC3F-E4244DD7247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2" r:id="rId2"/>
    <p:sldLayoutId id="2147483741" r:id="rId3"/>
    <p:sldLayoutId id="2147483740" r:id="rId4"/>
    <p:sldLayoutId id="2147483739" r:id="rId5"/>
    <p:sldLayoutId id="2147483738" r:id="rId6"/>
    <p:sldLayoutId id="2147483737" r:id="rId7"/>
    <p:sldLayoutId id="2147483736" r:id="rId8"/>
    <p:sldLayoutId id="2147483735" r:id="rId9"/>
    <p:sldLayoutId id="2147483734" r:id="rId10"/>
    <p:sldLayoutId id="214748373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n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ítulo 1"/>
          <p:cNvSpPr>
            <a:spLocks noGrp="1"/>
          </p:cNvSpPr>
          <p:nvPr>
            <p:ph type="ctrTitle"/>
          </p:nvPr>
        </p:nvSpPr>
        <p:spPr>
          <a:xfrm>
            <a:off x="1524000" y="1570038"/>
            <a:ext cx="9144000" cy="1068387"/>
          </a:xfrm>
        </p:spPr>
        <p:txBody>
          <a:bodyPr/>
          <a:lstStyle/>
          <a:p>
            <a:r>
              <a:rPr lang="es-ES_tradnl" smtClean="0"/>
              <a:t>Cáncer de Mama y Embarazo</a:t>
            </a:r>
          </a:p>
        </p:txBody>
      </p:sp>
      <p:sp>
        <p:nvSpPr>
          <p:cNvPr id="14339" name="Subtítulo 2"/>
          <p:cNvSpPr>
            <a:spLocks noGrp="1"/>
          </p:cNvSpPr>
          <p:nvPr>
            <p:ph type="subTitle" idx="1"/>
          </p:nvPr>
        </p:nvSpPr>
        <p:spPr>
          <a:xfrm>
            <a:off x="1524000" y="4678363"/>
            <a:ext cx="9144000" cy="1655762"/>
          </a:xfrm>
        </p:spPr>
        <p:txBody>
          <a:bodyPr/>
          <a:lstStyle/>
          <a:p>
            <a:pPr algn="r"/>
            <a:r>
              <a:rPr lang="es-ES_tradnl" smtClean="0"/>
              <a:t>Sergio Sandiego Contreras</a:t>
            </a:r>
          </a:p>
          <a:p>
            <a:pPr algn="r"/>
            <a:r>
              <a:rPr lang="es-ES_tradnl" smtClean="0"/>
              <a:t>Residente 4º Año F.I.V.O</a:t>
            </a:r>
          </a:p>
        </p:txBody>
      </p:sp>
      <p:pic>
        <p:nvPicPr>
          <p:cNvPr id="14340" name="Imagen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626100"/>
            <a:ext cx="1692275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642938"/>
            <a:ext cx="10515600" cy="5534025"/>
          </a:xfrm>
        </p:spPr>
        <p:txBody>
          <a:bodyPr/>
          <a:lstStyle/>
          <a:p>
            <a:r>
              <a:rPr lang="es-ES_tradnl" smtClean="0"/>
              <a:t>¿ ES NECESARIO INTERRUMPIR EL EMBARAZO?</a:t>
            </a:r>
          </a:p>
          <a:p>
            <a:endParaRPr lang="es-ES_tradnl" smtClean="0"/>
          </a:p>
          <a:p>
            <a:r>
              <a:rPr lang="es-ES_tradnl" smtClean="0"/>
              <a:t>Interrumpiéndolo, </a:t>
            </a:r>
          </a:p>
          <a:p>
            <a:pPr lvl="1"/>
            <a:endParaRPr lang="es-ES_tradnl" smtClean="0"/>
          </a:p>
          <a:p>
            <a:pPr lvl="1"/>
            <a:r>
              <a:rPr lang="es-ES_tradnl" smtClean="0"/>
              <a:t>Tendrá mejor pronóstico la enfermedad?</a:t>
            </a:r>
          </a:p>
          <a:p>
            <a:pPr lvl="1"/>
            <a:endParaRPr lang="es-ES_tradnl" smtClean="0"/>
          </a:p>
          <a:p>
            <a:pPr lvl="1"/>
            <a:r>
              <a:rPr lang="es-ES_tradnl" smtClean="0"/>
              <a:t>Podremos tratar al paciente mejor?</a:t>
            </a:r>
          </a:p>
          <a:p>
            <a:pPr lvl="1"/>
            <a:endParaRPr lang="es-ES_tradnl" smtClean="0"/>
          </a:p>
          <a:p>
            <a:pPr lvl="1"/>
            <a:r>
              <a:rPr lang="es-ES_tradnl" smtClean="0"/>
              <a:t>Evitaremos malformaciones fetales graves?</a:t>
            </a:r>
          </a:p>
          <a:p>
            <a:endParaRPr lang="es-ES_tradnl" smtClean="0"/>
          </a:p>
          <a:p>
            <a:endParaRPr lang="es-ES_tradnl" smtClean="0"/>
          </a:p>
          <a:p>
            <a:endParaRPr lang="es-ES_tradnl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Marcador de contenido 2"/>
          <p:cNvSpPr>
            <a:spLocks noGrp="1"/>
          </p:cNvSpPr>
          <p:nvPr>
            <p:ph idx="1"/>
          </p:nvPr>
        </p:nvSpPr>
        <p:spPr>
          <a:xfrm>
            <a:off x="838200" y="1114425"/>
            <a:ext cx="10515600" cy="5062538"/>
          </a:xfrm>
        </p:spPr>
        <p:txBody>
          <a:bodyPr/>
          <a:lstStyle/>
          <a:p>
            <a:r>
              <a:rPr lang="es-ES_tradnl" smtClean="0"/>
              <a:t>Múltiples estudios retrospectivos ponen de manifiesto que:</a:t>
            </a:r>
          </a:p>
          <a:p>
            <a:endParaRPr lang="es-ES_tradnl" smtClean="0"/>
          </a:p>
          <a:p>
            <a:pPr lvl="1"/>
            <a:r>
              <a:rPr lang="es-ES_tradnl" smtClean="0"/>
              <a:t>La interrupción del embarazo no aumenta la supervivencia, ni siquiera en mujeres con cáncer de mama diseminado</a:t>
            </a:r>
          </a:p>
          <a:p>
            <a:pPr lvl="1"/>
            <a:endParaRPr lang="es-ES_tradnl" smtClean="0"/>
          </a:p>
          <a:p>
            <a:pPr lvl="1"/>
            <a:r>
              <a:rPr lang="es-ES_tradnl" smtClean="0"/>
              <a:t>El tratamiento a partir del segundo trimestre es posible y efectivo para la madre, así como seguro para el feto</a:t>
            </a:r>
          </a:p>
        </p:txBody>
      </p:sp>
      <p:pic>
        <p:nvPicPr>
          <p:cNvPr id="24578" name="Imagen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0950" y="3829050"/>
            <a:ext cx="3752850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Tratamiento: Enfoque Multidisciplinar</a:t>
            </a:r>
          </a:p>
        </p:txBody>
      </p:sp>
      <p:pic>
        <p:nvPicPr>
          <p:cNvPr id="25602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rcRect l="30251" r="29890"/>
          <a:stretch>
            <a:fillRect/>
          </a:stretch>
        </p:blipFill>
        <p:spPr>
          <a:xfrm>
            <a:off x="4500563" y="2571750"/>
            <a:ext cx="2414587" cy="2574925"/>
          </a:xfrm>
        </p:spPr>
      </p:pic>
      <p:cxnSp>
        <p:nvCxnSpPr>
          <p:cNvPr id="6" name="Conector recto de flecha 5"/>
          <p:cNvCxnSpPr/>
          <p:nvPr/>
        </p:nvCxnSpPr>
        <p:spPr>
          <a:xfrm flipH="1" flipV="1">
            <a:off x="2928938" y="2286000"/>
            <a:ext cx="1371600" cy="2857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 flipH="1" flipV="1">
            <a:off x="2928938" y="3381375"/>
            <a:ext cx="1371600" cy="2857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H="1" flipV="1">
            <a:off x="2928938" y="4476750"/>
            <a:ext cx="1371600" cy="2857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V="1">
            <a:off x="7224713" y="2286000"/>
            <a:ext cx="1347787" cy="2905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 flipV="1">
            <a:off x="7224713" y="3371850"/>
            <a:ext cx="1504950" cy="2952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V="1">
            <a:off x="7224713" y="4543425"/>
            <a:ext cx="1504950" cy="2952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H="1">
            <a:off x="5445125" y="5295900"/>
            <a:ext cx="261938" cy="4429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>
            <a:spLocks noChangeArrowheads="1"/>
          </p:cNvSpPr>
          <p:nvPr/>
        </p:nvSpPr>
        <p:spPr bwMode="auto">
          <a:xfrm>
            <a:off x="1585913" y="1958975"/>
            <a:ext cx="18621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600">
                <a:latin typeface="Calibri" pitchFamily="34" charset="0"/>
              </a:rPr>
              <a:t>Ginecología-Obstetricia</a:t>
            </a:r>
          </a:p>
        </p:txBody>
      </p:sp>
      <p:sp>
        <p:nvSpPr>
          <p:cNvPr id="22" name="CuadroTexto 21"/>
          <p:cNvSpPr txBox="1">
            <a:spLocks noChangeArrowheads="1"/>
          </p:cNvSpPr>
          <p:nvPr/>
        </p:nvSpPr>
        <p:spPr bwMode="auto">
          <a:xfrm>
            <a:off x="1957388" y="3243263"/>
            <a:ext cx="7715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600">
                <a:latin typeface="Calibri" pitchFamily="34" charset="0"/>
              </a:rPr>
              <a:t>Cirugía</a:t>
            </a:r>
          </a:p>
        </p:txBody>
      </p:sp>
      <p:sp>
        <p:nvSpPr>
          <p:cNvPr id="23" name="CuadroTexto 22"/>
          <p:cNvSpPr txBox="1">
            <a:spLocks noChangeArrowheads="1"/>
          </p:cNvSpPr>
          <p:nvPr/>
        </p:nvSpPr>
        <p:spPr bwMode="auto">
          <a:xfrm>
            <a:off x="1112838" y="4308475"/>
            <a:ext cx="18621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600">
                <a:latin typeface="Calibri" pitchFamily="34" charset="0"/>
              </a:rPr>
              <a:t>Oncología Médica</a:t>
            </a:r>
          </a:p>
        </p:txBody>
      </p:sp>
      <p:sp>
        <p:nvSpPr>
          <p:cNvPr id="24" name="CuadroTexto 23"/>
          <p:cNvSpPr txBox="1">
            <a:spLocks noChangeArrowheads="1"/>
          </p:cNvSpPr>
          <p:nvPr/>
        </p:nvSpPr>
        <p:spPr bwMode="auto">
          <a:xfrm>
            <a:off x="4454525" y="5857875"/>
            <a:ext cx="2243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600">
                <a:latin typeface="Calibri" pitchFamily="34" charset="0"/>
              </a:rPr>
              <a:t>Oncología Radioterápica</a:t>
            </a:r>
          </a:p>
        </p:txBody>
      </p:sp>
      <p:sp>
        <p:nvSpPr>
          <p:cNvPr id="25" name="CuadroTexto 24"/>
          <p:cNvSpPr txBox="1">
            <a:spLocks noChangeArrowheads="1"/>
          </p:cNvSpPr>
          <p:nvPr/>
        </p:nvSpPr>
        <p:spPr bwMode="auto">
          <a:xfrm>
            <a:off x="8796338" y="2144713"/>
            <a:ext cx="2076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600">
                <a:latin typeface="Calibri" pitchFamily="34" charset="0"/>
              </a:rPr>
              <a:t>Anatomía Patológica</a:t>
            </a:r>
          </a:p>
        </p:txBody>
      </p:sp>
      <p:sp>
        <p:nvSpPr>
          <p:cNvPr id="26" name="CuadroTexto 25"/>
          <p:cNvSpPr txBox="1">
            <a:spLocks noChangeArrowheads="1"/>
          </p:cNvSpPr>
          <p:nvPr/>
        </p:nvSpPr>
        <p:spPr bwMode="auto">
          <a:xfrm>
            <a:off x="8891588" y="4370388"/>
            <a:ext cx="18621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600">
                <a:latin typeface="Calibri" pitchFamily="34" charset="0"/>
              </a:rPr>
              <a:t>Radiología</a:t>
            </a:r>
          </a:p>
        </p:txBody>
      </p:sp>
      <p:sp>
        <p:nvSpPr>
          <p:cNvPr id="27" name="CuadroTexto 26"/>
          <p:cNvSpPr txBox="1">
            <a:spLocks noChangeArrowheads="1"/>
          </p:cNvSpPr>
          <p:nvPr/>
        </p:nvSpPr>
        <p:spPr bwMode="auto">
          <a:xfrm>
            <a:off x="8796338" y="3262313"/>
            <a:ext cx="18621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600">
                <a:latin typeface="Calibri" pitchFamily="34" charset="0"/>
              </a:rPr>
              <a:t>Psicología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Tratamiento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_tradnl" dirty="0"/>
          </a:p>
          <a:p>
            <a:pPr marL="0" indent="0" algn="ctr" fontAlgn="auto">
              <a:spcAft>
                <a:spcPts val="0"/>
              </a:spcAft>
              <a:buFont typeface="Arial"/>
              <a:buNone/>
              <a:defRPr/>
            </a:pPr>
            <a:r>
              <a:rPr lang="es-ES_tradnl" dirty="0" smtClean="0"/>
              <a:t>Planificaremos el tratamiento según:</a:t>
            </a:r>
            <a:endParaRPr lang="es-ES_tradnl" dirty="0"/>
          </a:p>
        </p:txBody>
      </p:sp>
      <p:cxnSp>
        <p:nvCxnSpPr>
          <p:cNvPr id="5" name="Conector recto de flecha 4"/>
          <p:cNvCxnSpPr/>
          <p:nvPr/>
        </p:nvCxnSpPr>
        <p:spPr>
          <a:xfrm flipH="1">
            <a:off x="2986088" y="2869900"/>
            <a:ext cx="2214562" cy="814387"/>
          </a:xfrm>
          <a:prstGeom prst="straightConnector1">
            <a:avLst/>
          </a:prstGeom>
          <a:ln w="5715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/>
          <p:nvPr/>
        </p:nvCxnSpPr>
        <p:spPr>
          <a:xfrm>
            <a:off x="6753225" y="2869900"/>
            <a:ext cx="2347913" cy="814387"/>
          </a:xfrm>
          <a:prstGeom prst="straightConnector1">
            <a:avLst/>
          </a:prstGeom>
          <a:ln w="5715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>
            <a:spLocks noChangeArrowheads="1"/>
          </p:cNvSpPr>
          <p:nvPr/>
        </p:nvSpPr>
        <p:spPr bwMode="auto">
          <a:xfrm>
            <a:off x="838200" y="3819525"/>
            <a:ext cx="3665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latin typeface="Calibri" pitchFamily="34" charset="0"/>
              </a:rPr>
              <a:t>Extensión de la enfermedad</a:t>
            </a:r>
          </a:p>
        </p:txBody>
      </p:sp>
      <p:sp>
        <p:nvSpPr>
          <p:cNvPr id="11" name="CuadroTexto 10"/>
          <p:cNvSpPr txBox="1">
            <a:spLocks noChangeArrowheads="1"/>
          </p:cNvSpPr>
          <p:nvPr/>
        </p:nvSpPr>
        <p:spPr bwMode="auto">
          <a:xfrm>
            <a:off x="8058150" y="3819525"/>
            <a:ext cx="3295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latin typeface="Calibri" pitchFamily="34" charset="0"/>
              </a:rPr>
              <a:t>Características del tumor </a:t>
            </a:r>
          </a:p>
        </p:txBody>
      </p:sp>
      <p:cxnSp>
        <p:nvCxnSpPr>
          <p:cNvPr id="14" name="Conector recto de flecha 13"/>
          <p:cNvCxnSpPr/>
          <p:nvPr/>
        </p:nvCxnSpPr>
        <p:spPr>
          <a:xfrm>
            <a:off x="3138487" y="4323503"/>
            <a:ext cx="2262188" cy="920010"/>
          </a:xfrm>
          <a:prstGeom prst="straightConnector1">
            <a:avLst/>
          </a:prstGeom>
          <a:ln w="5715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H="1">
            <a:off x="7015163" y="4321368"/>
            <a:ext cx="2150268" cy="922145"/>
          </a:xfrm>
          <a:prstGeom prst="straightConnector1">
            <a:avLst/>
          </a:prstGeom>
          <a:ln w="5715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>
            <a:spLocks noChangeArrowheads="1"/>
          </p:cNvSpPr>
          <p:nvPr/>
        </p:nvSpPr>
        <p:spPr bwMode="auto">
          <a:xfrm>
            <a:off x="923925" y="5505450"/>
            <a:ext cx="104727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latin typeface="Calibri" pitchFamily="34" charset="0"/>
              </a:rPr>
              <a:t>Buscar el tratamiento más efectivo y proteger al feto de las agresiones los mismos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Opciones terapéuticas</a:t>
            </a:r>
          </a:p>
        </p:txBody>
      </p:sp>
      <p:sp>
        <p:nvSpPr>
          <p:cNvPr id="27650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z="3200" smtClean="0">
                <a:solidFill>
                  <a:srgbClr val="FF0000"/>
                </a:solidFill>
              </a:rPr>
              <a:t>Cirugía</a:t>
            </a:r>
          </a:p>
          <a:p>
            <a:endParaRPr lang="es-ES_tradnl" sz="3200" smtClean="0">
              <a:solidFill>
                <a:srgbClr val="FF0000"/>
              </a:solidFill>
            </a:endParaRPr>
          </a:p>
          <a:p>
            <a:r>
              <a:rPr lang="es-ES_tradnl" sz="3200" smtClean="0">
                <a:solidFill>
                  <a:srgbClr val="FF0000"/>
                </a:solidFill>
              </a:rPr>
              <a:t>Radioterapia</a:t>
            </a:r>
          </a:p>
          <a:p>
            <a:endParaRPr lang="es-ES_tradnl" sz="3200" smtClean="0">
              <a:solidFill>
                <a:srgbClr val="FF0000"/>
              </a:solidFill>
            </a:endParaRPr>
          </a:p>
          <a:p>
            <a:r>
              <a:rPr lang="es-ES_tradnl" sz="3200" smtClean="0">
                <a:solidFill>
                  <a:srgbClr val="FF0000"/>
                </a:solidFill>
              </a:rPr>
              <a:t>Hormonoterapia</a:t>
            </a:r>
          </a:p>
          <a:p>
            <a:endParaRPr lang="es-ES_tradnl" sz="3200" smtClean="0">
              <a:solidFill>
                <a:srgbClr val="FF0000"/>
              </a:solidFill>
            </a:endParaRPr>
          </a:p>
          <a:p>
            <a:r>
              <a:rPr lang="es-ES_tradnl" sz="3200" smtClean="0">
                <a:solidFill>
                  <a:srgbClr val="FF0000"/>
                </a:solidFill>
              </a:rPr>
              <a:t>Quimioterapia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CIRUGÍA</a:t>
            </a:r>
          </a:p>
        </p:txBody>
      </p:sp>
      <p:sp>
        <p:nvSpPr>
          <p:cNvPr id="28674" name="Marcador de contenido 2"/>
          <p:cNvSpPr>
            <a:spLocks noGrp="1"/>
          </p:cNvSpPr>
          <p:nvPr>
            <p:ph idx="1"/>
          </p:nvPr>
        </p:nvSpPr>
        <p:spPr>
          <a:xfrm>
            <a:off x="838200" y="1928813"/>
            <a:ext cx="10515600" cy="4248150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s-ES_tradnl" altLang="es-ES_tradnl" smtClean="0"/>
              <a:t>Posible en cualquier etapa del embarazo</a:t>
            </a:r>
          </a:p>
          <a:p>
            <a:pPr lvl="1">
              <a:lnSpc>
                <a:spcPct val="80000"/>
              </a:lnSpc>
            </a:pPr>
            <a:endParaRPr lang="es-ES" altLang="es-ES_tradnl" smtClean="0"/>
          </a:p>
          <a:p>
            <a:pPr lvl="1">
              <a:lnSpc>
                <a:spcPct val="140000"/>
              </a:lnSpc>
            </a:pPr>
            <a:r>
              <a:rPr lang="es-ES" altLang="es-ES_tradnl" smtClean="0"/>
              <a:t>Mastectomía radical más segura si hay dudas sobre multicentricidad</a:t>
            </a:r>
            <a:endParaRPr lang="es-ES_tradnl" altLang="es-ES_tradnl" smtClean="0"/>
          </a:p>
          <a:p>
            <a:pPr lvl="1">
              <a:lnSpc>
                <a:spcPct val="140000"/>
              </a:lnSpc>
            </a:pPr>
            <a:endParaRPr lang="es-ES" altLang="es-ES_tradnl" smtClean="0"/>
          </a:p>
          <a:p>
            <a:pPr lvl="1">
              <a:lnSpc>
                <a:spcPct val="140000"/>
              </a:lnSpc>
            </a:pPr>
            <a:r>
              <a:rPr lang="es-ES" altLang="es-ES_tradnl" smtClean="0"/>
              <a:t>No reconstrucción post-mastectomía inmediata</a:t>
            </a:r>
          </a:p>
          <a:p>
            <a:pPr lvl="1">
              <a:lnSpc>
                <a:spcPct val="140000"/>
              </a:lnSpc>
            </a:pPr>
            <a:endParaRPr lang="es-ES" altLang="es-ES_tradnl" smtClean="0"/>
          </a:p>
          <a:p>
            <a:pPr lvl="1">
              <a:lnSpc>
                <a:spcPct val="140000"/>
              </a:lnSpc>
            </a:pPr>
            <a:r>
              <a:rPr lang="es-ES" altLang="es-ES_tradnl" smtClean="0"/>
              <a:t>Cir. Conservadora posible (La RT posterior deberá esperar hasta después del parto)</a:t>
            </a:r>
          </a:p>
        </p:txBody>
      </p:sp>
      <p:pic>
        <p:nvPicPr>
          <p:cNvPr id="28675" name="Imagen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3825" y="365125"/>
            <a:ext cx="3986213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RADIOTERAPIA</a:t>
            </a:r>
          </a:p>
        </p:txBody>
      </p:sp>
      <p:sp>
        <p:nvSpPr>
          <p:cNvPr id="29698" name="Marcador de contenido 2"/>
          <p:cNvSpPr>
            <a:spLocks noGrp="1"/>
          </p:cNvSpPr>
          <p:nvPr>
            <p:ph idx="1"/>
          </p:nvPr>
        </p:nvSpPr>
        <p:spPr>
          <a:xfrm>
            <a:off x="838200" y="2257425"/>
            <a:ext cx="10515600" cy="3919538"/>
          </a:xfrm>
        </p:spPr>
        <p:txBody>
          <a:bodyPr/>
          <a:lstStyle/>
          <a:p>
            <a:pPr lvl="1"/>
            <a:r>
              <a:rPr lang="es-ES" altLang="es-ES_tradnl" smtClean="0"/>
              <a:t>Alto riesgo de malformaciones en organogénesis y daño del SNC</a:t>
            </a:r>
          </a:p>
          <a:p>
            <a:pPr lvl="1"/>
            <a:endParaRPr lang="es-ES" altLang="es-ES_tradnl" smtClean="0"/>
          </a:p>
          <a:p>
            <a:pPr lvl="1"/>
            <a:r>
              <a:rPr lang="es-ES_tradnl" altLang="es-ES_tradnl" smtClean="0"/>
              <a:t>Posible aumento de riesgo de leucemia infantil</a:t>
            </a:r>
          </a:p>
          <a:p>
            <a:pPr lvl="1"/>
            <a:endParaRPr lang="es-ES_tradnl" altLang="es-ES_tradnl" smtClean="0"/>
          </a:p>
          <a:p>
            <a:pPr lvl="1"/>
            <a:r>
              <a:rPr lang="es-ES_tradnl" altLang="es-ES_tradnl" smtClean="0"/>
              <a:t>No se recomienda su administración hasta                                                             después del parto</a:t>
            </a:r>
          </a:p>
          <a:p>
            <a:pPr lvl="1"/>
            <a:endParaRPr lang="es-ES_tradnl" altLang="es-ES_tradnl" smtClean="0"/>
          </a:p>
          <a:p>
            <a:pPr lvl="1"/>
            <a:r>
              <a:rPr lang="es-ES_tradnl" altLang="es-ES_tradnl" smtClean="0"/>
              <a:t>La RT intraoperatoria puede ser una opción                                                              en el futuro</a:t>
            </a:r>
          </a:p>
          <a:p>
            <a:endParaRPr lang="es-ES_tradnl" smtClean="0"/>
          </a:p>
        </p:txBody>
      </p:sp>
      <p:pic>
        <p:nvPicPr>
          <p:cNvPr id="29699" name="Imagen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1513" y="3543300"/>
            <a:ext cx="49752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HORMONOTERAPIA</a:t>
            </a:r>
          </a:p>
        </p:txBody>
      </p:sp>
      <p:sp>
        <p:nvSpPr>
          <p:cNvPr id="30722" name="Marcador de contenido 2"/>
          <p:cNvSpPr>
            <a:spLocks noGrp="1"/>
          </p:cNvSpPr>
          <p:nvPr>
            <p:ph idx="1"/>
          </p:nvPr>
        </p:nvSpPr>
        <p:spPr>
          <a:xfrm>
            <a:off x="838200" y="2082800"/>
            <a:ext cx="10515600" cy="4351338"/>
          </a:xfrm>
        </p:spPr>
        <p:txBody>
          <a:bodyPr/>
          <a:lstStyle/>
          <a:p>
            <a:pPr lvl="1"/>
            <a:r>
              <a:rPr lang="es-ES" altLang="es-ES_tradnl" smtClean="0"/>
              <a:t>NO ADMINISTRAR HASTA FINALIZAR EMBARAZO</a:t>
            </a:r>
            <a:r>
              <a:rPr lang="es-ES_tradnl" altLang="es-ES_tradnl" smtClean="0"/>
              <a:t>:</a:t>
            </a:r>
          </a:p>
          <a:p>
            <a:pPr lvl="1"/>
            <a:endParaRPr lang="es-ES_tradnl" altLang="es-ES_tradnl" smtClean="0"/>
          </a:p>
          <a:p>
            <a:pPr lvl="2"/>
            <a:r>
              <a:rPr lang="es-ES_tradnl" altLang="es-ES_tradnl" sz="2400" smtClean="0"/>
              <a:t>Tamoxifeno es potencialmente teratógeno (peligroso para el feto)</a:t>
            </a:r>
          </a:p>
          <a:p>
            <a:pPr lvl="2"/>
            <a:endParaRPr lang="es-ES_tradnl" altLang="es-ES_tradnl" sz="2400" smtClean="0"/>
          </a:p>
          <a:p>
            <a:pPr lvl="2"/>
            <a:r>
              <a:rPr lang="es-ES_tradnl" altLang="es-ES_tradnl" sz="2400" smtClean="0"/>
              <a:t>De 50 embarazos con TAM: 10 malformaciones (2 con defectos craneofaciales)</a:t>
            </a:r>
          </a:p>
          <a:p>
            <a:pPr lvl="2"/>
            <a:endParaRPr lang="es-ES_tradnl" altLang="es-ES_tradnl" sz="2400" smtClean="0"/>
          </a:p>
          <a:p>
            <a:pPr lvl="2"/>
            <a:r>
              <a:rPr lang="es-ES_tradnl" altLang="es-ES_tradnl" sz="2400" smtClean="0"/>
              <a:t>Otras anomalías descritas:</a:t>
            </a:r>
          </a:p>
          <a:p>
            <a:pPr lvl="3"/>
            <a:r>
              <a:rPr lang="es-ES_tradnl" altLang="es-ES_tradnl" sz="2400" smtClean="0"/>
              <a:t>Genitales ambiguos</a:t>
            </a:r>
          </a:p>
          <a:p>
            <a:endParaRPr lang="es-ES_trad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QUIMIOTERAPIA</a:t>
            </a:r>
          </a:p>
        </p:txBody>
      </p:sp>
      <p:sp>
        <p:nvSpPr>
          <p:cNvPr id="31746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mtClean="0"/>
              <a:t>Los citostáticos son potencialmente teratógenos:</a:t>
            </a:r>
          </a:p>
          <a:p>
            <a:endParaRPr lang="es-ES_tradnl" smtClean="0"/>
          </a:p>
          <a:p>
            <a:pPr lvl="1"/>
            <a:r>
              <a:rPr lang="es-ES_tradnl" smtClean="0"/>
              <a:t>1er trimestre: </a:t>
            </a:r>
          </a:p>
          <a:p>
            <a:pPr lvl="2"/>
            <a:r>
              <a:rPr lang="es-ES_tradnl" smtClean="0"/>
              <a:t>Alto riesgo de malformaciones (16-25%)</a:t>
            </a:r>
          </a:p>
          <a:p>
            <a:pPr lvl="2"/>
            <a:r>
              <a:rPr lang="es-ES_tradnl" smtClean="0"/>
              <a:t>Valorar interrupción del embarazo</a:t>
            </a:r>
          </a:p>
          <a:p>
            <a:pPr lvl="2"/>
            <a:endParaRPr lang="es-ES_tradnl" smtClean="0"/>
          </a:p>
          <a:p>
            <a:pPr lvl="1"/>
            <a:r>
              <a:rPr lang="es-ES_tradnl" smtClean="0"/>
              <a:t>2º y 3er trimestre</a:t>
            </a:r>
          </a:p>
          <a:p>
            <a:pPr lvl="2"/>
            <a:r>
              <a:rPr lang="es-ES_tradnl" smtClean="0"/>
              <a:t>1-2% riesgo de malformaciones</a:t>
            </a:r>
          </a:p>
          <a:p>
            <a:pPr lvl="2"/>
            <a:r>
              <a:rPr lang="es-ES_tradnl" smtClean="0"/>
              <a:t>Antraciclinas elección</a:t>
            </a:r>
          </a:p>
          <a:p>
            <a:pPr lvl="2"/>
            <a:r>
              <a:rPr lang="es-ES_tradnl" smtClean="0"/>
              <a:t>Posibles Taxanos, VNB</a:t>
            </a:r>
          </a:p>
          <a:p>
            <a:pPr lvl="2"/>
            <a:r>
              <a:rPr lang="es-ES_tradnl" smtClean="0"/>
              <a:t>Poca evidencia con Trastuzumab (vacuna)</a:t>
            </a:r>
          </a:p>
          <a:p>
            <a:pPr lvl="2"/>
            <a:endParaRPr lang="es-ES_tradnl" smtClean="0"/>
          </a:p>
        </p:txBody>
      </p:sp>
      <p:pic>
        <p:nvPicPr>
          <p:cNvPr id="31747" name="Imagen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8463" y="3371850"/>
            <a:ext cx="5226050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ítulo 1"/>
          <p:cNvSpPr>
            <a:spLocks noGrp="1"/>
          </p:cNvSpPr>
          <p:nvPr>
            <p:ph type="title"/>
          </p:nvPr>
        </p:nvSpPr>
        <p:spPr>
          <a:xfrm>
            <a:off x="781050" y="144463"/>
            <a:ext cx="10515600" cy="1325562"/>
          </a:xfrm>
        </p:spPr>
        <p:txBody>
          <a:bodyPr/>
          <a:lstStyle/>
          <a:p>
            <a:pPr algn="ctr"/>
            <a:r>
              <a:rPr lang="es-ES_tradnl" smtClean="0"/>
              <a:t>Riesgos para la madre y el feto</a:t>
            </a:r>
          </a:p>
        </p:txBody>
      </p:sp>
      <p:sp>
        <p:nvSpPr>
          <p:cNvPr id="32770" name="Rectangle 3"/>
          <p:cNvSpPr txBox="1">
            <a:spLocks noChangeArrowheads="1"/>
          </p:cNvSpPr>
          <p:nvPr/>
        </p:nvSpPr>
        <p:spPr bwMode="auto">
          <a:xfrm>
            <a:off x="414338" y="1803400"/>
            <a:ext cx="418623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80000"/>
              </a:lnSpc>
              <a:spcBef>
                <a:spcPts val="1000"/>
              </a:spcBef>
            </a:pPr>
            <a:r>
              <a:rPr lang="es-ES" altLang="es-ES_tradnl" sz="2000" b="1">
                <a:latin typeface="Calibri" pitchFamily="34" charset="0"/>
              </a:rPr>
              <a:t>MADRE:</a:t>
            </a:r>
            <a:endParaRPr lang="es-ES_tradnl" altLang="es-ES_tradnl" sz="2000" b="1">
              <a:latin typeface="Calibri" pitchFamily="34" charset="0"/>
            </a:endParaRPr>
          </a:p>
          <a:p>
            <a:pPr marL="228600" indent="-228600">
              <a:lnSpc>
                <a:spcPct val="17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s-ES" altLang="es-ES_tradnl" sz="1600">
                <a:latin typeface="Calibri" pitchFamily="34" charset="0"/>
              </a:rPr>
              <a:t>DIGESTIVA- MUCOSA:</a:t>
            </a:r>
            <a:endParaRPr lang="es-ES_tradnl" altLang="es-ES_tradnl" sz="1600">
              <a:latin typeface="Calibri" pitchFamily="34" charset="0"/>
            </a:endParaRPr>
          </a:p>
          <a:p>
            <a:pPr marL="228600" indent="-228600">
              <a:lnSpc>
                <a:spcPct val="170000"/>
              </a:lnSpc>
              <a:spcBef>
                <a:spcPts val="1000"/>
              </a:spcBef>
            </a:pPr>
            <a:r>
              <a:rPr lang="es-ES" altLang="es-ES_tradnl" sz="1600">
                <a:latin typeface="Calibri" pitchFamily="34" charset="0"/>
              </a:rPr>
              <a:t>		Potencia bajo peso</a:t>
            </a:r>
            <a:endParaRPr lang="es-ES_tradnl" altLang="es-ES_tradnl" sz="1600">
              <a:latin typeface="Calibri" pitchFamily="34" charset="0"/>
            </a:endParaRPr>
          </a:p>
          <a:p>
            <a:pPr marL="228600" indent="-228600">
              <a:lnSpc>
                <a:spcPct val="17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s-ES" altLang="es-ES_tradnl" sz="1600">
                <a:latin typeface="Calibri" pitchFamily="34" charset="0"/>
              </a:rPr>
              <a:t>TOX HEMATOLÓGICA SEVERA: 	Riesgo sepsis feto</a:t>
            </a:r>
            <a:endParaRPr lang="es-ES_tradnl" altLang="es-ES_tradnl" sz="1600">
              <a:latin typeface="Calibri" pitchFamily="34" charset="0"/>
            </a:endParaRPr>
          </a:p>
          <a:p>
            <a:pPr marL="228600" indent="-228600">
              <a:lnSpc>
                <a:spcPct val="17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s-ES" altLang="es-ES_tradnl" sz="1600">
                <a:latin typeface="Calibri" pitchFamily="34" charset="0"/>
              </a:rPr>
              <a:t>TOX. HEPÁTICA</a:t>
            </a:r>
            <a:endParaRPr lang="es-ES_tradnl" altLang="es-ES_tradnl" sz="1600">
              <a:latin typeface="Calibri" pitchFamily="34" charset="0"/>
            </a:endParaRPr>
          </a:p>
          <a:p>
            <a:pPr marL="228600" indent="-228600">
              <a:lnSpc>
                <a:spcPct val="17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s-ES_tradnl" altLang="es-ES_tradnl" sz="1600">
                <a:latin typeface="Calibri" pitchFamily="34" charset="0"/>
              </a:rPr>
              <a:t>OTROS PROBLEMAS</a:t>
            </a:r>
          </a:p>
          <a:p>
            <a:pPr marL="685800" lvl="1" indent="-228600">
              <a:lnSpc>
                <a:spcPct val="17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es-ES" altLang="es-ES_tradnl" sz="1600">
                <a:latin typeface="Calibri" pitchFamily="34" charset="0"/>
              </a:rPr>
              <a:t>Abortos</a:t>
            </a:r>
            <a:endParaRPr lang="es-ES_tradnl" altLang="es-ES_tradnl" sz="1600">
              <a:latin typeface="Calibri" pitchFamily="34" charset="0"/>
            </a:endParaRPr>
          </a:p>
          <a:p>
            <a:pPr marL="685800" lvl="1" indent="-228600">
              <a:lnSpc>
                <a:spcPct val="17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es-ES" altLang="es-ES_tradnl" sz="1600">
                <a:latin typeface="Calibri" pitchFamily="34" charset="0"/>
              </a:rPr>
              <a:t> Eclam</a:t>
            </a:r>
            <a:r>
              <a:rPr lang="es-ES_tradnl" altLang="es-ES_tradnl" sz="1600">
                <a:latin typeface="Calibri" pitchFamily="34" charset="0"/>
              </a:rPr>
              <a:t>p</a:t>
            </a:r>
            <a:r>
              <a:rPr lang="es-ES" altLang="es-ES_tradnl" sz="1600">
                <a:latin typeface="Calibri" pitchFamily="34" charset="0"/>
              </a:rPr>
              <a:t>sia</a:t>
            </a:r>
          </a:p>
          <a:p>
            <a:pPr marL="228600" indent="-228600">
              <a:lnSpc>
                <a:spcPct val="170000"/>
              </a:lnSpc>
              <a:spcBef>
                <a:spcPts val="1000"/>
              </a:spcBef>
              <a:buFont typeface="Arial" charset="0"/>
              <a:buChar char="•"/>
            </a:pPr>
            <a:endParaRPr lang="es-ES_tradnl" altLang="es-ES_tradnl" sz="1400" b="1"/>
          </a:p>
          <a:p>
            <a:pPr marL="1143000" lvl="2" indent="-228600">
              <a:lnSpc>
                <a:spcPct val="80000"/>
              </a:lnSpc>
              <a:spcBef>
                <a:spcPts val="500"/>
              </a:spcBef>
            </a:pPr>
            <a:endParaRPr lang="es-ES" altLang="es-ES_tradnl" sz="1400" b="1"/>
          </a:p>
          <a:p>
            <a:pPr marL="685800" lvl="1" indent="-228600">
              <a:lnSpc>
                <a:spcPct val="80000"/>
              </a:lnSpc>
              <a:spcBef>
                <a:spcPts val="500"/>
              </a:spcBef>
            </a:pPr>
            <a:endParaRPr lang="es-ES" altLang="es-ES_tradnl" sz="1600" b="1"/>
          </a:p>
        </p:txBody>
      </p:sp>
      <p:sp>
        <p:nvSpPr>
          <p:cNvPr id="32771" name="Rectangle 7"/>
          <p:cNvSpPr txBox="1">
            <a:spLocks noChangeArrowheads="1"/>
          </p:cNvSpPr>
          <p:nvPr/>
        </p:nvSpPr>
        <p:spPr bwMode="auto">
          <a:xfrm>
            <a:off x="7138988" y="1690688"/>
            <a:ext cx="505301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00200" lvl="3" indent="-228600">
              <a:lnSpc>
                <a:spcPct val="130000"/>
              </a:lnSpc>
              <a:spcBef>
                <a:spcPts val="500"/>
              </a:spcBef>
            </a:pPr>
            <a:r>
              <a:rPr lang="es-ES_tradnl" altLang="es-ES_tradnl" sz="2000" b="1">
                <a:latin typeface="Calibri" pitchFamily="34" charset="0"/>
              </a:rPr>
              <a:t>NIÑO</a:t>
            </a:r>
            <a:r>
              <a:rPr lang="es-ES_tradnl" altLang="es-ES_tradnl" sz="1600" b="1">
                <a:latin typeface="Calibri" pitchFamily="34" charset="0"/>
              </a:rPr>
              <a:t>	</a:t>
            </a:r>
          </a:p>
          <a:p>
            <a:pPr marL="1600200" lvl="3" indent="-228600">
              <a:lnSpc>
                <a:spcPct val="13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es-ES" altLang="es-ES_tradnl" sz="1600">
                <a:latin typeface="Calibri" pitchFamily="34" charset="0"/>
              </a:rPr>
              <a:t>BAJO PESO</a:t>
            </a:r>
          </a:p>
          <a:p>
            <a:pPr marL="1600200" lvl="3" indent="-228600">
              <a:lnSpc>
                <a:spcPct val="130000"/>
              </a:lnSpc>
              <a:spcBef>
                <a:spcPts val="500"/>
              </a:spcBef>
            </a:pPr>
            <a:endParaRPr lang="es-ES" altLang="es-ES_tradnl" sz="1600">
              <a:latin typeface="Calibri" pitchFamily="34" charset="0"/>
            </a:endParaRPr>
          </a:p>
          <a:p>
            <a:pPr marL="1600200" lvl="3" indent="-228600">
              <a:lnSpc>
                <a:spcPct val="13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es-ES" altLang="es-ES_tradnl" sz="1600">
                <a:latin typeface="Calibri" pitchFamily="34" charset="0"/>
              </a:rPr>
              <a:t>TAQUIPNEA TRANSITORIA. MEMB HIALINA</a:t>
            </a:r>
          </a:p>
          <a:p>
            <a:pPr marL="1600200" lvl="3" indent="-228600">
              <a:lnSpc>
                <a:spcPct val="130000"/>
              </a:lnSpc>
              <a:spcBef>
                <a:spcPts val="500"/>
              </a:spcBef>
            </a:pPr>
            <a:endParaRPr lang="es-ES" altLang="es-ES_tradnl" sz="1600">
              <a:latin typeface="Calibri" pitchFamily="34" charset="0"/>
            </a:endParaRPr>
          </a:p>
          <a:p>
            <a:pPr marL="1600200" lvl="3" indent="-228600">
              <a:lnSpc>
                <a:spcPct val="13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es-ES" altLang="es-ES_tradnl" sz="1600">
                <a:latin typeface="Calibri" pitchFamily="34" charset="0"/>
              </a:rPr>
              <a:t>TOX. HEMATOLÓGICA. </a:t>
            </a:r>
            <a:r>
              <a:rPr lang="es-ES_tradnl" altLang="es-ES_tradnl" sz="1600">
                <a:latin typeface="Calibri" pitchFamily="34" charset="0"/>
              </a:rPr>
              <a:t>	</a:t>
            </a:r>
            <a:r>
              <a:rPr lang="es-ES" altLang="es-ES_tradnl" sz="1600">
                <a:latin typeface="Calibri" pitchFamily="34" charset="0"/>
              </a:rPr>
              <a:t>LEUCOPENIA TRANSITORIA</a:t>
            </a:r>
          </a:p>
          <a:p>
            <a:pPr marL="1600200" lvl="3" indent="-228600">
              <a:lnSpc>
                <a:spcPct val="130000"/>
              </a:lnSpc>
              <a:spcBef>
                <a:spcPts val="500"/>
              </a:spcBef>
            </a:pPr>
            <a:endParaRPr lang="es-ES" altLang="es-ES_tradnl" sz="1600">
              <a:latin typeface="Calibri" pitchFamily="34" charset="0"/>
            </a:endParaRPr>
          </a:p>
          <a:p>
            <a:pPr marL="1600200" lvl="3" indent="-228600">
              <a:lnSpc>
                <a:spcPct val="13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es-ES" altLang="es-ES_tradnl" sz="1600">
                <a:latin typeface="Calibri" pitchFamily="34" charset="0"/>
              </a:rPr>
              <a:t>ALOPECIA</a:t>
            </a:r>
          </a:p>
          <a:p>
            <a:pPr marL="1600200" lvl="3" indent="-228600">
              <a:lnSpc>
                <a:spcPct val="130000"/>
              </a:lnSpc>
              <a:spcBef>
                <a:spcPts val="500"/>
              </a:spcBef>
            </a:pPr>
            <a:endParaRPr lang="es-ES" altLang="es-ES_tradnl" sz="1600">
              <a:latin typeface="Calibri" pitchFamily="34" charset="0"/>
            </a:endParaRPr>
          </a:p>
          <a:p>
            <a:pPr marL="1600200" lvl="3" indent="-228600">
              <a:lnSpc>
                <a:spcPct val="13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es-ES" altLang="es-ES_tradnl" sz="1600">
                <a:latin typeface="Calibri" pitchFamily="34" charset="0"/>
              </a:rPr>
              <a:t>TOXICIDAD A LARGO PLAZO </a:t>
            </a:r>
            <a:endParaRPr lang="es-ES_tradnl" altLang="es-ES_tradnl" sz="1600">
              <a:latin typeface="Calibri" pitchFamily="34" charset="0"/>
            </a:endParaRPr>
          </a:p>
          <a:p>
            <a:pPr marL="228600" indent="-228600">
              <a:lnSpc>
                <a:spcPct val="130000"/>
              </a:lnSpc>
              <a:spcBef>
                <a:spcPts val="1000"/>
              </a:spcBef>
              <a:buFont typeface="Arial" charset="0"/>
              <a:buChar char="•"/>
            </a:pPr>
            <a:endParaRPr lang="es-ES" altLang="es-ES_tradnl" sz="1400">
              <a:latin typeface="Calibri" pitchFamily="34" charset="0"/>
            </a:endParaRPr>
          </a:p>
        </p:txBody>
      </p:sp>
      <p:pic>
        <p:nvPicPr>
          <p:cNvPr id="32772" name="Imagen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8175" y="2574925"/>
            <a:ext cx="34512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Índice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mtClean="0"/>
              <a:t>Que pasa si una mujer es diagnosticada de cáncer de mama durante su embarazo?</a:t>
            </a:r>
          </a:p>
          <a:p>
            <a:endParaRPr lang="es-ES_tradnl" smtClean="0"/>
          </a:p>
          <a:p>
            <a:r>
              <a:rPr lang="es-ES_tradnl" smtClean="0"/>
              <a:t>¿Es posible ser madre tras el cáncer de mama?</a:t>
            </a:r>
          </a:p>
          <a:p>
            <a:endParaRPr lang="es-ES_tradnl" smtClean="0"/>
          </a:p>
          <a:p>
            <a:r>
              <a:rPr lang="es-ES_tradnl" smtClean="0"/>
              <a:t>Podemos tomar medidas para preservar mi deseo de maternidad por si la quimioterapia daña mis ovarios?</a:t>
            </a:r>
          </a:p>
          <a:p>
            <a:endParaRPr lang="es-ES_tradnl" smtClean="0"/>
          </a:p>
        </p:txBody>
      </p:sp>
      <p:pic>
        <p:nvPicPr>
          <p:cNvPr id="15363" name="Imagen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Seguimientos durante el embarazo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900238"/>
            <a:ext cx="10515600" cy="427672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Tx/>
              <a:buChar char="•"/>
              <a:defRPr/>
            </a:pPr>
            <a:r>
              <a:rPr lang="es-ES_tradnl" altLang="es-ES_tradnl" dirty="0" smtClean="0"/>
              <a:t>Pacientes de alto riesgo</a:t>
            </a:r>
            <a:endParaRPr lang="es-ES_tradnl" altLang="es-ES_tradnl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_tradnl" altLang="es-ES_tradnl" dirty="0"/>
          </a:p>
          <a:p>
            <a:pPr fontAlgn="auto">
              <a:spcAft>
                <a:spcPts val="0"/>
              </a:spcAft>
              <a:buFontTx/>
              <a:buChar char="•"/>
              <a:defRPr/>
            </a:pPr>
            <a:r>
              <a:rPr lang="es-ES_tradnl" altLang="es-ES_tradnl" dirty="0" smtClean="0"/>
              <a:t>Control obstétrico estricto</a:t>
            </a:r>
            <a:endParaRPr lang="es-ES_tradnl" altLang="es-ES_tradnl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_tradnl" altLang="es-ES_tradnl" dirty="0"/>
          </a:p>
          <a:p>
            <a:pPr fontAlgn="auto">
              <a:spcAft>
                <a:spcPts val="0"/>
              </a:spcAft>
              <a:buFontTx/>
              <a:buChar char="•"/>
              <a:defRPr/>
            </a:pPr>
            <a:r>
              <a:rPr lang="es-ES_tradnl" altLang="es-ES_tradnl" dirty="0" smtClean="0"/>
              <a:t>Valoración ecográfica cada 3 semanas</a:t>
            </a:r>
            <a:endParaRPr lang="es-ES_tradnl" altLang="es-ES_tradnl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_tradnl" altLang="es-ES_tradnl" dirty="0"/>
          </a:p>
          <a:p>
            <a:pPr fontAlgn="auto">
              <a:lnSpc>
                <a:spcPct val="120000"/>
              </a:lnSpc>
              <a:spcAft>
                <a:spcPts val="0"/>
              </a:spcAft>
              <a:buFontTx/>
              <a:buChar char="•"/>
              <a:defRPr/>
            </a:pPr>
            <a:r>
              <a:rPr lang="es-ES_tradnl" altLang="es-ES_tradnl" dirty="0" smtClean="0"/>
              <a:t>No finalizar embarazo antes de 3 semanas desde el fin de la QT para evitar toxicidad hematológica en el recién nacido</a:t>
            </a:r>
            <a:endParaRPr lang="es-ES_tradnl" altLang="es-ES_tradnl" dirty="0"/>
          </a:p>
          <a:p>
            <a:pPr fontAlgn="auto">
              <a:lnSpc>
                <a:spcPct val="120000"/>
              </a:lnSpc>
              <a:spcAft>
                <a:spcPts val="0"/>
              </a:spcAft>
              <a:buFontTx/>
              <a:buChar char="•"/>
              <a:defRPr/>
            </a:pPr>
            <a:r>
              <a:rPr lang="es-ES_tradnl" altLang="es-ES_tradnl" dirty="0" smtClean="0"/>
              <a:t>Considerar el parto a partir de la semana 35</a:t>
            </a:r>
            <a:endParaRPr lang="es-ES_tradnl" altLang="es-ES_tradnl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_tradnl" dirty="0"/>
          </a:p>
        </p:txBody>
      </p:sp>
      <p:pic>
        <p:nvPicPr>
          <p:cNvPr id="33795" name="Imagen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8663" y="1628775"/>
            <a:ext cx="4275137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ítulo 1"/>
          <p:cNvSpPr>
            <a:spLocks noGrp="1"/>
          </p:cNvSpPr>
          <p:nvPr>
            <p:ph type="title"/>
          </p:nvPr>
        </p:nvSpPr>
        <p:spPr>
          <a:xfrm>
            <a:off x="903288" y="2527300"/>
            <a:ext cx="10515600" cy="1325563"/>
          </a:xfrm>
        </p:spPr>
        <p:txBody>
          <a:bodyPr/>
          <a:lstStyle/>
          <a:p>
            <a:pPr algn="ctr"/>
            <a:r>
              <a:rPr lang="es-ES_tradnl" smtClean="0"/>
              <a:t>¿ES POSIBLE EL EMBARAZO TRAS EL CÁNCER DE MAMA?</a:t>
            </a:r>
          </a:p>
        </p:txBody>
      </p:sp>
      <p:pic>
        <p:nvPicPr>
          <p:cNvPr id="34818" name="Imagen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uadroTexto 3"/>
          <p:cNvSpPr txBox="1">
            <a:spLocks noChangeArrowheads="1"/>
          </p:cNvSpPr>
          <p:nvPr/>
        </p:nvSpPr>
        <p:spPr bwMode="auto">
          <a:xfrm>
            <a:off x="5497513" y="3908425"/>
            <a:ext cx="132556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8800">
                <a:solidFill>
                  <a:srgbClr val="FF0000"/>
                </a:solidFill>
                <a:latin typeface="Calibri" pitchFamily="34" charset="0"/>
              </a:rPr>
              <a:t>SI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A partir de cuando es aconsejable?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s-ES" altLang="es-ES_tradnl" dirty="0"/>
              <a:t>El embarazo es posible si ha pasado </a:t>
            </a:r>
            <a:r>
              <a:rPr lang="es-ES_tradnl" altLang="es-ES_tradnl" dirty="0"/>
              <a:t>al menos </a:t>
            </a:r>
            <a:r>
              <a:rPr lang="es-ES" altLang="es-ES_tradnl" dirty="0"/>
              <a:t>1</a:t>
            </a:r>
            <a:r>
              <a:rPr lang="es-ES_tradnl" altLang="es-ES_tradnl" dirty="0"/>
              <a:t>-2</a:t>
            </a:r>
            <a:r>
              <a:rPr lang="es-ES" altLang="es-ES_tradnl" dirty="0"/>
              <a:t> año</a:t>
            </a:r>
            <a:r>
              <a:rPr lang="es-ES_tradnl" altLang="es-ES_tradnl" dirty="0"/>
              <a:t>s</a:t>
            </a:r>
            <a:r>
              <a:rPr lang="es-ES" altLang="es-ES_tradnl" dirty="0"/>
              <a:t> de fin de tratamientos </a:t>
            </a:r>
            <a:r>
              <a:rPr lang="es-ES" altLang="es-ES_tradnl" dirty="0" smtClean="0"/>
              <a:t>(no </a:t>
            </a:r>
            <a:r>
              <a:rPr lang="es-ES" altLang="es-ES_tradnl" dirty="0"/>
              <a:t>daño fetal</a:t>
            </a:r>
            <a:r>
              <a:rPr lang="es-ES" altLang="es-ES_tradnl" dirty="0" smtClean="0"/>
              <a:t>).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s-ES" altLang="es-ES_tradnl" dirty="0"/>
              <a:t>Esperar al menos 6m desde fin de QT/HT y 12m tras RT</a:t>
            </a:r>
            <a:r>
              <a:rPr lang="es-ES" altLang="es-ES_tradnl" dirty="0" smtClean="0"/>
              <a:t>.</a:t>
            </a:r>
            <a:endParaRPr lang="es-ES" altLang="es-ES_tradnl" dirty="0"/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s-ES" altLang="es-ES_tradnl" smtClean="0"/>
              <a:t>Se </a:t>
            </a:r>
            <a:r>
              <a:rPr lang="es-ES" altLang="es-ES_tradnl" dirty="0" smtClean="0"/>
              <a:t>aconseja </a:t>
            </a:r>
            <a:r>
              <a:rPr lang="es-ES" altLang="es-ES_tradnl" dirty="0"/>
              <a:t>en pacientes de alto riesgo esperar 5 años para intentar embarazo. Mejor evolución.</a:t>
            </a:r>
            <a:endParaRPr lang="es-ES_tradnl" altLang="es-ES_tradnl" dirty="0"/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s-ES_tradnl" altLang="es-ES_tradnl" dirty="0"/>
              <a:t>El tiempo recomendado en función del pronóstico debe ser discutido con la paciente</a:t>
            </a:r>
            <a:endParaRPr lang="es-ES" altLang="es-ES_tradnl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Gonadotoxicidad en tratamientos CM</a:t>
            </a:r>
          </a:p>
        </p:txBody>
      </p:sp>
      <p:sp>
        <p:nvSpPr>
          <p:cNvPr id="36866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mtClean="0"/>
              <a:t>Los tratamientos oncológicos (QT/RT) pueden provocar amenorrea yatrogénica y fallo ovárico.</a:t>
            </a:r>
          </a:p>
          <a:p>
            <a:endParaRPr lang="es-ES_tradnl" smtClean="0"/>
          </a:p>
          <a:p>
            <a:r>
              <a:rPr lang="es-ES_tradnl" smtClean="0"/>
              <a:t>Factores determinantes del impacto sobre la fertilidad:</a:t>
            </a:r>
          </a:p>
          <a:p>
            <a:pPr lvl="1"/>
            <a:r>
              <a:rPr lang="es-ES_tradnl" smtClean="0"/>
              <a:t>El tipo de QT</a:t>
            </a:r>
          </a:p>
          <a:p>
            <a:pPr lvl="1"/>
            <a:r>
              <a:rPr lang="es-ES_tradnl" smtClean="0"/>
              <a:t>Dosis totales acumuladas</a:t>
            </a:r>
          </a:p>
          <a:p>
            <a:pPr lvl="1"/>
            <a:r>
              <a:rPr lang="es-ES_tradnl" smtClean="0"/>
              <a:t>Edad de la mujer al diagnóstico</a:t>
            </a:r>
          </a:p>
          <a:p>
            <a:pPr lvl="1"/>
            <a:endParaRPr lang="es-ES_trad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Resulta </a:t>
            </a:r>
            <a:r>
              <a:rPr lang="es-ES_tradnl" u="sng" smtClean="0"/>
              <a:t>fundamental</a:t>
            </a:r>
            <a:r>
              <a:rPr lang="mr-IN" smtClean="0"/>
              <a:t>…</a:t>
            </a:r>
            <a:endParaRPr lang="es-ES_tradnl" smtClean="0"/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1276350" y="411797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s-ES" sz="4400">
                <a:solidFill>
                  <a:srgbClr val="FF0000"/>
                </a:solidFill>
                <a:latin typeface="Calibri Light" pitchFamily="34" charset="0"/>
              </a:rPr>
              <a:t>Contar con el deseo genésico y planificarlo antes del tratamiento del cáncer</a:t>
            </a:r>
            <a:endParaRPr lang="es-ES_tradnl" sz="4400">
              <a:solidFill>
                <a:srgbClr val="FF0000"/>
              </a:solidFill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85475" cy="1325563"/>
          </a:xfrm>
        </p:spPr>
        <p:txBody>
          <a:bodyPr/>
          <a:lstStyle/>
          <a:p>
            <a:r>
              <a:rPr lang="es-ES_tradnl" smtClean="0"/>
              <a:t>Como puedo preservar mi deseo de fertilidad?</a:t>
            </a:r>
          </a:p>
        </p:txBody>
      </p:sp>
      <p:pic>
        <p:nvPicPr>
          <p:cNvPr id="38914" name="Imagen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1788" y="1473200"/>
            <a:ext cx="6448425" cy="481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3425" y="2759075"/>
            <a:ext cx="10515600" cy="1325563"/>
          </a:xfrm>
        </p:spPr>
        <p:txBody>
          <a:bodyPr/>
          <a:lstStyle/>
          <a:p>
            <a:r>
              <a:rPr lang="es-ES_tradnl" smtClean="0"/>
              <a:t>Disponemos de varias </a:t>
            </a:r>
            <a:br>
              <a:rPr lang="es-ES_tradnl" smtClean="0"/>
            </a:br>
            <a:r>
              <a:rPr lang="es-ES_tradnl" smtClean="0"/>
              <a:t>técnicas</a:t>
            </a:r>
            <a:r>
              <a:rPr lang="mr-IN" smtClean="0"/>
              <a:t>…</a:t>
            </a:r>
            <a:endParaRPr lang="es-ES_tradnl" smtClean="0"/>
          </a:p>
        </p:txBody>
      </p:sp>
      <p:pic>
        <p:nvPicPr>
          <p:cNvPr id="39938" name="Imagen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5925" y="165100"/>
            <a:ext cx="485140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Imagen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350" y="928688"/>
            <a:ext cx="110744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Vitrificación ovocitaria</a:t>
            </a:r>
          </a:p>
        </p:txBody>
      </p:sp>
      <p:sp>
        <p:nvSpPr>
          <p:cNvPr id="41986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mtClean="0"/>
              <a:t>Junto a congelación de corteza, estándar actual.</a:t>
            </a:r>
          </a:p>
          <a:p>
            <a:r>
              <a:rPr lang="es-ES_tradnl" smtClean="0"/>
              <a:t>Procedimiento: estimulación ovárica controlada en cualquier momento del ciclo e independiente del fenotipo del CM, extracción/retirada del ovocito y criopreservación.</a:t>
            </a:r>
          </a:p>
          <a:p>
            <a:endParaRPr lang="es-ES_tradnl" smtClean="0"/>
          </a:p>
          <a:p>
            <a:r>
              <a:rPr lang="es-ES_tradnl" smtClean="0">
                <a:solidFill>
                  <a:srgbClr val="00B050"/>
                </a:solidFill>
              </a:rPr>
              <a:t>PROS: </a:t>
            </a:r>
            <a:r>
              <a:rPr lang="es-ES_tradnl" smtClean="0"/>
              <a:t>no requiere pareja en el momento de la realización</a:t>
            </a:r>
          </a:p>
          <a:p>
            <a:endParaRPr lang="es-ES_tradnl" smtClean="0"/>
          </a:p>
          <a:p>
            <a:r>
              <a:rPr lang="es-ES_tradnl" smtClean="0">
                <a:solidFill>
                  <a:srgbClr val="FF0000"/>
                </a:solidFill>
              </a:rPr>
              <a:t>CONTRAS: </a:t>
            </a:r>
            <a:r>
              <a:rPr lang="es-ES_tradnl" smtClean="0"/>
              <a:t>requiere estimulación hormonal y de 2-6 semanas de retraso en el tratamiento </a:t>
            </a:r>
            <a:endParaRPr lang="es-ES_tradnl" smtClean="0">
              <a:solidFill>
                <a:srgbClr val="FF0000"/>
              </a:solidFill>
            </a:endParaRPr>
          </a:p>
          <a:p>
            <a:endParaRPr lang="es-ES_trad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Y más recientemente</a:t>
            </a:r>
            <a:r>
              <a:rPr lang="mr-IN" smtClean="0"/>
              <a:t>…</a:t>
            </a:r>
            <a:endParaRPr lang="es-ES_tradnl" smtClean="0"/>
          </a:p>
        </p:txBody>
      </p:sp>
      <p:sp>
        <p:nvSpPr>
          <p:cNvPr id="43010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u="sng" smtClean="0"/>
              <a:t>Congelación de corteza ovárica para reimplantar</a:t>
            </a:r>
            <a:r>
              <a:rPr lang="es-ES_tradnl" smtClean="0"/>
              <a:t>: extracción de parte de la corteza ovárica por laparoscopia, criopreservación de tejido ovárico, y reimplante autólogo.</a:t>
            </a:r>
            <a:endParaRPr lang="es-ES_tradnl" u="sng" smtClean="0"/>
          </a:p>
          <a:p>
            <a:endParaRPr lang="es-ES_tradnl" u="sng" smtClean="0"/>
          </a:p>
          <a:p>
            <a:pPr lvl="1"/>
            <a:r>
              <a:rPr lang="es-ES_tradnl" smtClean="0"/>
              <a:t>No requiere retrasos en inicio de tratamiento </a:t>
            </a:r>
          </a:p>
          <a:p>
            <a:pPr lvl="1"/>
            <a:r>
              <a:rPr lang="es-ES_tradnl" smtClean="0"/>
              <a:t>Pareja en ese momento </a:t>
            </a:r>
          </a:p>
          <a:p>
            <a:pPr lvl="1"/>
            <a:r>
              <a:rPr lang="es-ES_tradnl" smtClean="0"/>
              <a:t>No estimulación hormonal</a:t>
            </a:r>
          </a:p>
          <a:p>
            <a:endParaRPr lang="es-ES_tradnl" smtClean="0"/>
          </a:p>
          <a:p>
            <a:endParaRPr lang="es-ES_tradnl" smtClean="0"/>
          </a:p>
        </p:txBody>
      </p:sp>
      <p:pic>
        <p:nvPicPr>
          <p:cNvPr id="43011" name="Imagen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6325" y="3165475"/>
            <a:ext cx="4256088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ítulo 1"/>
          <p:cNvSpPr>
            <a:spLocks noGrp="1"/>
          </p:cNvSpPr>
          <p:nvPr>
            <p:ph type="title"/>
          </p:nvPr>
        </p:nvSpPr>
        <p:spPr>
          <a:xfrm>
            <a:off x="903288" y="2527300"/>
            <a:ext cx="10515600" cy="1325563"/>
          </a:xfrm>
        </p:spPr>
        <p:txBody>
          <a:bodyPr/>
          <a:lstStyle/>
          <a:p>
            <a:pPr algn="ctr"/>
            <a:r>
              <a:rPr lang="es-ES_tradnl" smtClean="0"/>
              <a:t>Cáncer de mama gestacional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350" y="3094038"/>
            <a:ext cx="10515600" cy="1325562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altLang="es-ES" dirty="0"/>
              <a:t>Técnicas de FIV en población general no aumenta el riesgo de cáncer de mama incluso con largos seguimientos</a:t>
            </a:r>
            <a:br>
              <a:rPr lang="es-ES" altLang="es-ES" dirty="0"/>
            </a:b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Conclusiones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90688"/>
            <a:ext cx="6494463" cy="448627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dirty="0" smtClean="0"/>
              <a:t>Es posible tratar a una mujer embarazada con cáncer de mama a partir del 2º trimestre de embarazo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_tradnl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dirty="0" smtClean="0"/>
              <a:t>Es posible la maternidad tras padecer y ser tratada por cáncer de mama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_tradnl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dirty="0" smtClean="0"/>
              <a:t>Es posible preservar la fertilidad con diferentes técnicas por si sufriera como consecuencia del tratamiento un daño ovárico irreversible</a:t>
            </a:r>
            <a:endParaRPr lang="es-ES_tradnl" dirty="0"/>
          </a:p>
        </p:txBody>
      </p:sp>
      <p:pic>
        <p:nvPicPr>
          <p:cNvPr id="45059" name="Imagen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888" y="1027113"/>
            <a:ext cx="3744912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Imagen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Título 1"/>
          <p:cNvSpPr>
            <a:spLocks noGrp="1"/>
          </p:cNvSpPr>
          <p:nvPr>
            <p:ph type="title"/>
          </p:nvPr>
        </p:nvSpPr>
        <p:spPr>
          <a:xfrm>
            <a:off x="6624638" y="179388"/>
            <a:ext cx="10515600" cy="1325562"/>
          </a:xfrm>
        </p:spPr>
        <p:txBody>
          <a:bodyPr/>
          <a:lstStyle/>
          <a:p>
            <a:r>
              <a:rPr lang="es-ES_tradnl" sz="5400" smtClean="0"/>
              <a:t>Muchas gracias!!!!</a:t>
            </a:r>
          </a:p>
        </p:txBody>
      </p:sp>
      <p:pic>
        <p:nvPicPr>
          <p:cNvPr id="46083" name="Imagen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00613"/>
            <a:ext cx="1998663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Definición</a:t>
            </a:r>
          </a:p>
        </p:txBody>
      </p:sp>
      <p:sp>
        <p:nvSpPr>
          <p:cNvPr id="17410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mtClean="0"/>
              <a:t>Se define como cáncer de mama gestacional aquél que ocurre:</a:t>
            </a:r>
          </a:p>
          <a:p>
            <a:endParaRPr lang="es-ES_tradnl" smtClean="0"/>
          </a:p>
          <a:p>
            <a:pPr lvl="1"/>
            <a:r>
              <a:rPr lang="es-ES_tradnl" sz="2800" smtClean="0"/>
              <a:t>Durante el embarazo</a:t>
            </a:r>
          </a:p>
          <a:p>
            <a:pPr lvl="1"/>
            <a:endParaRPr lang="es-ES_tradnl" sz="2800" smtClean="0"/>
          </a:p>
          <a:p>
            <a:pPr lvl="1"/>
            <a:r>
              <a:rPr lang="es-ES_tradnl" sz="2800" smtClean="0"/>
              <a:t>Durante la lactancia</a:t>
            </a:r>
          </a:p>
          <a:p>
            <a:pPr lvl="1"/>
            <a:endParaRPr lang="es-ES_tradnl" sz="2800" smtClean="0"/>
          </a:p>
          <a:p>
            <a:pPr lvl="1"/>
            <a:r>
              <a:rPr lang="es-ES_tradnl" sz="2800" smtClean="0"/>
              <a:t>En el primer año tras el parto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Incidencia</a:t>
            </a:r>
          </a:p>
        </p:txBody>
      </p:sp>
      <p:sp>
        <p:nvSpPr>
          <p:cNvPr id="18434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mtClean="0"/>
              <a:t>Poco frecuente en mujeres gestantes</a:t>
            </a:r>
          </a:p>
          <a:p>
            <a:pPr lvl="1"/>
            <a:r>
              <a:rPr lang="es-ES_tradnl" smtClean="0"/>
              <a:t>0,01-0,07% de todos los tumores malignos</a:t>
            </a:r>
          </a:p>
          <a:p>
            <a:pPr lvl="1"/>
            <a:r>
              <a:rPr lang="es-ES_tradnl" smtClean="0"/>
              <a:t>1 / 3000 gestaciones</a:t>
            </a:r>
          </a:p>
          <a:p>
            <a:pPr lvl="1"/>
            <a:endParaRPr lang="es-ES_tradnl" smtClean="0"/>
          </a:p>
          <a:p>
            <a:r>
              <a:rPr lang="es-ES_tradnl" smtClean="0"/>
              <a:t>Considerando exclusivamente pacientes en edad fértil (&lt;45 años): </a:t>
            </a:r>
          </a:p>
          <a:p>
            <a:pPr lvl="1"/>
            <a:r>
              <a:rPr lang="es-ES_tradnl" smtClean="0"/>
              <a:t>La frecuencia se incrementa hasta 7-14%</a:t>
            </a:r>
          </a:p>
          <a:p>
            <a:pPr lvl="1"/>
            <a:endParaRPr lang="es-ES_trad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Incidencia</a:t>
            </a:r>
          </a:p>
        </p:txBody>
      </p:sp>
      <p:sp>
        <p:nvSpPr>
          <p:cNvPr id="19458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mtClean="0"/>
              <a:t>En los próximos años podríamos observar un aumento en la frecuencia de mujeres con cáncer de mama en el embarazo por:</a:t>
            </a:r>
          </a:p>
          <a:p>
            <a:endParaRPr lang="es-ES_tradnl" smtClean="0"/>
          </a:p>
          <a:p>
            <a:pPr lvl="1"/>
            <a:r>
              <a:rPr lang="es-ES_tradnl" smtClean="0"/>
              <a:t>Retraso en la edad de la primera gestación</a:t>
            </a:r>
          </a:p>
          <a:p>
            <a:pPr lvl="1"/>
            <a:endParaRPr lang="es-ES_tradnl" smtClean="0"/>
          </a:p>
          <a:p>
            <a:pPr lvl="1"/>
            <a:r>
              <a:rPr lang="es-ES_tradnl" smtClean="0"/>
              <a:t>Pérdida del efecto protector para cáncer de mama de la edad temprana para la primera gestación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Diagnóstico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mtClean="0"/>
              <a:t>El retraso en el diagnóstico lleva a estadios más avanzados</a:t>
            </a:r>
          </a:p>
          <a:p>
            <a:endParaRPr lang="es-ES_tradnl" smtClean="0"/>
          </a:p>
          <a:p>
            <a:endParaRPr lang="es-ES_tradnl" smtClean="0"/>
          </a:p>
          <a:p>
            <a:endParaRPr lang="es-ES_tradnl" smtClean="0"/>
          </a:p>
          <a:p>
            <a:r>
              <a:rPr lang="es-ES_tradnl" smtClean="0"/>
              <a:t>Retraso en 6 meses del diagnóstico: aumento riesgo de afectación axilar un 5,1%</a:t>
            </a:r>
          </a:p>
        </p:txBody>
      </p:sp>
      <p:sp>
        <p:nvSpPr>
          <p:cNvPr id="7" name="Flecha abajo 6"/>
          <p:cNvSpPr/>
          <p:nvPr/>
        </p:nvSpPr>
        <p:spPr>
          <a:xfrm>
            <a:off x="4948238" y="2281238"/>
            <a:ext cx="881062" cy="1624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Diagnóstico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mtClean="0"/>
              <a:t>Diagnóstico clínico-radiológico puede ser complicado:</a:t>
            </a:r>
          </a:p>
          <a:p>
            <a:endParaRPr lang="es-ES_tradnl" smtClean="0"/>
          </a:p>
          <a:p>
            <a:pPr lvl="1"/>
            <a:r>
              <a:rPr lang="es-ES_tradnl" smtClean="0"/>
              <a:t>Exploración mamaria difícil por turgencia de la misma</a:t>
            </a:r>
          </a:p>
          <a:p>
            <a:pPr lvl="1"/>
            <a:endParaRPr lang="es-ES_tradnl" smtClean="0"/>
          </a:p>
          <a:p>
            <a:pPr lvl="1"/>
            <a:r>
              <a:rPr lang="es-ES_tradnl" smtClean="0"/>
              <a:t>Mamografía compleja de interpretar por aumento de densidad</a:t>
            </a:r>
          </a:p>
          <a:p>
            <a:pPr lvl="1"/>
            <a:endParaRPr lang="es-ES_tradnl" smtClean="0"/>
          </a:p>
          <a:p>
            <a:pPr lvl="1"/>
            <a:r>
              <a:rPr lang="es-ES_tradnl" smtClean="0"/>
              <a:t>ECOGRAFÍA (de elección): permite distinguir entre lesiones sólidas y quistes</a:t>
            </a:r>
          </a:p>
          <a:p>
            <a:pPr lvl="2"/>
            <a:r>
              <a:rPr lang="es-ES_tradnl" smtClean="0"/>
              <a:t>En caso de lesión sólida o dudas: BIOPSIA CON AGUJA GRUESA (BAG)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ítulo 1"/>
          <p:cNvSpPr>
            <a:spLocks noGrp="1"/>
          </p:cNvSpPr>
          <p:nvPr>
            <p:ph type="title"/>
          </p:nvPr>
        </p:nvSpPr>
        <p:spPr>
          <a:xfrm>
            <a:off x="938213" y="2693988"/>
            <a:ext cx="10515600" cy="1325562"/>
          </a:xfrm>
        </p:spPr>
        <p:txBody>
          <a:bodyPr/>
          <a:lstStyle/>
          <a:p>
            <a:r>
              <a:rPr lang="es-ES_tradnl" smtClean="0"/>
              <a:t>Y tras el diagnóstico, las grandes cuestiones</a:t>
            </a:r>
            <a:r>
              <a:rPr lang="mr-IN" smtClean="0"/>
              <a:t>…</a:t>
            </a:r>
            <a:endParaRPr lang="es-ES_trad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</TotalTime>
  <Words>906</Words>
  <Application>Microsoft Office PowerPoint</Application>
  <PresentationFormat>Personalizado</PresentationFormat>
  <Paragraphs>189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Tema de Office</vt:lpstr>
      <vt:lpstr>Cáncer de Mama y Embarazo</vt:lpstr>
      <vt:lpstr>Índice</vt:lpstr>
      <vt:lpstr>Cáncer de mama gestacional</vt:lpstr>
      <vt:lpstr>Definición</vt:lpstr>
      <vt:lpstr>Incidencia</vt:lpstr>
      <vt:lpstr>Incidencia</vt:lpstr>
      <vt:lpstr>Diagnóstico</vt:lpstr>
      <vt:lpstr>Diagnóstico</vt:lpstr>
      <vt:lpstr>Y tras el diagnóstico, las grandes cuestiones…</vt:lpstr>
      <vt:lpstr>Presentación de PowerPoint</vt:lpstr>
      <vt:lpstr>Presentación de PowerPoint</vt:lpstr>
      <vt:lpstr>Tratamiento: Enfoque Multidisciplinar</vt:lpstr>
      <vt:lpstr>Tratamiento</vt:lpstr>
      <vt:lpstr>Opciones terapéuticas</vt:lpstr>
      <vt:lpstr>CIRUGÍA</vt:lpstr>
      <vt:lpstr>RADIOTERAPIA</vt:lpstr>
      <vt:lpstr>HORMONOTERAPIA</vt:lpstr>
      <vt:lpstr>QUIMIOTERAPIA</vt:lpstr>
      <vt:lpstr>Riesgos para la madre y el feto</vt:lpstr>
      <vt:lpstr>Seguimientos durante el embarazo</vt:lpstr>
      <vt:lpstr>¿ES POSIBLE EL EMBARAZO TRAS EL CÁNCER DE MAMA?</vt:lpstr>
      <vt:lpstr>A partir de cuando es aconsejable?</vt:lpstr>
      <vt:lpstr>Gonadotoxicidad en tratamientos CM</vt:lpstr>
      <vt:lpstr>Resulta fundamental…</vt:lpstr>
      <vt:lpstr>Como puedo preservar mi deseo de fertilidad?</vt:lpstr>
      <vt:lpstr>Disponemos de varias  técnicas…</vt:lpstr>
      <vt:lpstr>Presentación de PowerPoint</vt:lpstr>
      <vt:lpstr>Vitrificación ovocitaria</vt:lpstr>
      <vt:lpstr>Y más recientemente…</vt:lpstr>
      <vt:lpstr>Técnicas de FIV en población general no aumenta el riesgo de cáncer de mama incluso con largos seguimientos </vt:lpstr>
      <vt:lpstr>Conclusiones</vt:lpstr>
      <vt:lpstr>Muchas gracias!!!!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Cáncer de Mama y Embarazo</dc:title>
  <dc:creator>SERGIO SANDIEGO CONTRERAS</dc:creator>
  <cp:lastModifiedBy>Belén Bolás</cp:lastModifiedBy>
  <cp:revision>65</cp:revision>
  <dcterms:created xsi:type="dcterms:W3CDTF">2017-11-01T11:12:03Z</dcterms:created>
  <dcterms:modified xsi:type="dcterms:W3CDTF">2018-01-23T10:54:21Z</dcterms:modified>
</cp:coreProperties>
</file>